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4.svg" ContentType="image/svg+xml"/>
  <Override PartName="/ppt/media/image16.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3"/>
  </p:sldMasterIdLst>
  <p:notesMasterIdLst>
    <p:notesMasterId r:id="rId5"/>
  </p:notesMasterIdLst>
  <p:handoutMasterIdLst>
    <p:handoutMasterId r:id="rId30"/>
  </p:handoutMasterIdLst>
  <p:sldIdLst>
    <p:sldId id="1815" r:id="rId4"/>
    <p:sldId id="1816" r:id="rId6"/>
    <p:sldId id="1961" r:id="rId7"/>
    <p:sldId id="1956" r:id="rId8"/>
    <p:sldId id="2017" r:id="rId9"/>
    <p:sldId id="2018" r:id="rId10"/>
    <p:sldId id="1971" r:id="rId11"/>
    <p:sldId id="1957" r:id="rId12"/>
    <p:sldId id="1958" r:id="rId13"/>
    <p:sldId id="1959" r:id="rId14"/>
    <p:sldId id="1960" r:id="rId15"/>
    <p:sldId id="1902" r:id="rId16"/>
    <p:sldId id="1931" r:id="rId17"/>
    <p:sldId id="1909" r:id="rId18"/>
    <p:sldId id="1908" r:id="rId19"/>
    <p:sldId id="1934" r:id="rId20"/>
    <p:sldId id="1964" r:id="rId21"/>
    <p:sldId id="1965" r:id="rId22"/>
    <p:sldId id="1966" r:id="rId23"/>
    <p:sldId id="1967" r:id="rId24"/>
    <p:sldId id="1968" r:id="rId25"/>
    <p:sldId id="1969" r:id="rId26"/>
    <p:sldId id="1970" r:id="rId27"/>
    <p:sldId id="1972" r:id="rId28"/>
    <p:sldId id="1877" r:id="rId29"/>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ungcar"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7AC4"/>
    <a:srgbClr val="160B11"/>
    <a:srgbClr val="A20000"/>
    <a:srgbClr val="A40000"/>
    <a:srgbClr val="9E0000"/>
    <a:srgbClr val="C7450B"/>
    <a:srgbClr val="E24E0C"/>
    <a:srgbClr val="DC6140"/>
    <a:srgbClr val="E60000"/>
    <a:srgbClr val="C967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6182" autoAdjust="0"/>
  </p:normalViewPr>
  <p:slideViewPr>
    <p:cSldViewPr snapToGrid="0">
      <p:cViewPr>
        <p:scale>
          <a:sx n="100" d="100"/>
          <a:sy n="100" d="100"/>
        </p:scale>
        <p:origin x="1040" y="432"/>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25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0.w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Good afternoon everyone. My name is Liang Jiahui. Today I am going to talk about a study on the improvement of GPS positioning accuracy based on the least squares method. And our group members are Wang Mingchen</a:t>
            </a:r>
            <a:r>
              <a:rPr lang="zh-CN" altLang="en-US"/>
              <a:t>、</a:t>
            </a:r>
            <a:r>
              <a:rPr lang="en-US" altLang="zh-CN"/>
              <a:t>He Jianlang</a:t>
            </a:r>
            <a:r>
              <a:rPr lang="zh-CN" altLang="en-US"/>
              <a:t>、</a:t>
            </a:r>
            <a:r>
              <a:rPr lang="en-US" altLang="zh-CN"/>
              <a:t>Liu Qingyuan</a:t>
            </a:r>
            <a:r>
              <a:rPr lang="zh-CN" altLang="en-US"/>
              <a:t>、</a:t>
            </a:r>
            <a:r>
              <a:rPr lang="en-US" altLang="zh-CN"/>
              <a:t>Chen Jiamin and me.</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Firstly, create an instance, call startLocating function to start collecting the location data and set the minimum time between updates minDistance (in milliseconds) to 1000, which is 1 second. </a:t>
            </a:r>
            <a:endParaRPr lang="zh-CN" altLang="en-US"/>
          </a:p>
          <a:p>
            <a:endParaRPr lang="zh-CN" altLang="en-US"/>
          </a:p>
          <a:p>
            <a:r>
              <a:rPr lang="zh-CN" altLang="en-US"/>
              <a:t>Because our mobile device is stationary while collecting data, to collect valid data we set the minimum distance between updates minUpdateDistance (in metres) to 0. Then we call the readLocation function to get the location data, which returns a dictionary that on our mobile device contains data from two different providers: network, location information provided by gps, in some devices there may be a third provider: passive, here we need the GPS data.</a:t>
            </a:r>
            <a:endParaRPr lang="zh-CN" altLang="en-US"/>
          </a:p>
          <a:p>
            <a:endParaRPr lang="zh-CN" altLang="en-US"/>
          </a:p>
          <a:p>
            <a:r>
              <a:rPr lang="zh-CN" altLang="en-US"/>
              <a:t>The fields included in the GPS data are: altitude, latitude, longitude, accuracy, time, speed, provider, and bearing. The data we use here are altitude, latitude, longitude and accuracy. Among them, accuracy indicates the precision of the location information, i.e. the error between the location and the actual location, usually in metres. Usually, a lower accuracy value means that the location information is more accurate. At the same time, we set a sleep time of 5 seconds, i.e., we collect data every 5 seconds. After the data is collected, the stopLocating function is used to stop the location.</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Below is a sample of the data we collected, you can see that even if the mobile phone device is stationary, the data collected can be very different, for example, altitude, it is clear that the first 2 data have a larger accuracy, and what we want to do is to reduce the accuracy.</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During the experiment, as GPS positioning involves different physical quantities such as distance, speed, time, etc., they may have different magnitudes (units). In order to carry out effective calculations and data processing, these quantities need to be appropriately processed and standardized. Duplicate rows of data are first de-duplicated and valid and non-duplicated data are retained for use. The data are then converted between the ECEF and geodetic coordinate systems and processed for polygonal positioning data. The following is a detailed description of the conversion between ECEF and geodetic coordinate systems and the processing of polygonal positioning data.</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r>
                  <a:rPr lang="zh-CN" altLang="en-US">
                    <a:sym typeface="+mn-ea"/>
                  </a:rPr>
                  <a:t>Since the collected positioning data are the values of Longitude, Latitude and Altitude where the cell phone device is located at a certain moment, which are the coordinates of the geodetic coordinate system used by the people, while the satellite's position as well as the user's position are represented in the ECEF coordinate system during the receiver positioning solution. Therefore, it is necessary to realize the conversion between the ECEF coordinate system and the geodetic coordinate system. According to the literature, we can convert from geodetic coordinate system to ECEF by the following relationship:</a:t>
                </a:r>
                <a:endParaRPr lang="zh-CN" altLang="en-US"/>
              </a:p>
              <a:p>
                <a:endParaRPr lang="zh-CN" altLang="en-US"/>
              </a:p>
              <a:p>
                <a:r>
                  <a:rPr lang="zh-CN" altLang="en-US">
                    <a:sym typeface="+mn-ea"/>
                  </a:rPr>
                  <a:t>where </a:t>
                </a:r>
                <a14:m>
                  <m:oMath xmlns:m="http://schemas.openxmlformats.org/officeDocument/2006/math">
                    <m:r>
                      <a:rPr lang="en-US" altLang="zh-CN" i="1">
                        <a:solidFill>
                          <a:schemeClr val="bg1"/>
                        </a:solidFill>
                        <a:latin typeface="Cambria Math" panose="02040503050406030204" pitchFamily="18" charset="0"/>
                        <a:cs typeface="Cambria Math" panose="02040503050406030204" pitchFamily="18" charset="0"/>
                      </a:rPr>
                      <m:t>𝜑</m:t>
                    </m:r>
                  </m:oMath>
                </a14:m>
                <a:r>
                  <a:rPr lang="zh-CN" altLang="en-US">
                    <a:sym typeface="+mn-ea"/>
                  </a:rPr>
                  <a:t> denotes latitude, </a:t>
                </a:r>
                <a14:m>
                  <m:oMath xmlns:m="http://schemas.openxmlformats.org/officeDocument/2006/math">
                    <m:r>
                      <a:rPr lang="en-US" altLang="zh-CN" i="1">
                        <a:solidFill>
                          <a:schemeClr val="bg1"/>
                        </a:solidFill>
                        <a:latin typeface="Cambria Math" panose="02040503050406030204" pitchFamily="18" charset="0"/>
                        <a:cs typeface="Cambria Math" panose="02040503050406030204" pitchFamily="18" charset="0"/>
                      </a:rPr>
                      <m:t>𝜆</m:t>
                    </m:r>
                  </m:oMath>
                </a14:m>
                <a:r>
                  <a:rPr lang="zh-CN" altLang="en-US">
                    <a:sym typeface="+mn-ea"/>
                  </a:rPr>
                  <a:t> denotes longitude, and </a:t>
                </a:r>
                <a14:m>
                  <m:oMath xmlns:m="http://schemas.openxmlformats.org/officeDocument/2006/math">
                    <m:r>
                      <a:rPr lang="en-US" altLang="zh-CN" i="1">
                        <a:solidFill>
                          <a:schemeClr val="bg1"/>
                        </a:solidFill>
                        <a:latin typeface="Cambria Math" panose="02040503050406030204" pitchFamily="18" charset="0"/>
                        <a:cs typeface="Cambria Math" panose="02040503050406030204" pitchFamily="18" charset="0"/>
                      </a:rPr>
                      <m:t>ℎ</m:t>
                    </m:r>
                  </m:oMath>
                </a14:m>
                <a:r>
                  <a:rPr lang="zh-CN" altLang="en-US">
                    <a:sym typeface="+mn-ea"/>
                  </a:rPr>
                  <a:t> denotes elevation.</a:t>
                </a:r>
                <a:endParaRPr lang="zh-CN" altLang="en-US"/>
              </a:p>
              <a:p>
                <a:endParaRPr lang="zh-CN" altLang="en-US"/>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addition, since we will deal with polygonal localization later, we need to unify the magnitudes so that we can simplify the computation and reduce rounding errors in floating-point arithmetic. The method we use is min-max normalization, which usually means scaling a set of coordinate values to the interval [0,1] when performing max-min normalization of coordinates. This treatment is commonly used in application scenarios such as data normalization and feature scaling, which ensures comparability between different coordinate values and helps to improve the performance of the model.</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specific formula is shown in the figure.</a:t>
            </a:r>
            <a:endParaRPr lang="zh-CN" altLang="en-US"/>
          </a:p>
          <a:p>
            <a:r>
              <a:rPr lang="zh-CN" altLang="en-US"/>
              <a:t>It actually iterates over all the coordinate values to find the respective maximum and minimum values. The maximum value represents the maximum value in the original coordinates and the minimum value represents the minimum value in the original coordinates. This is so that the interpretability of the model can be improved and to ensure that the model is not solved with singular matrices. For example, when the range of values of the coordinates is very large, the coefficients or weights of the model may become very small and difficult to interpret intuitively. By maximally minimizing the coordinates, it allows for better interpretability of the model's coefficients or weights.</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a:t>A mathematical model of the satellite navigation system is developed based on the coordinates of the collected data.</a:t>
            </a:r>
            <a:endParaRPr lang="zh-CN" altLang="en-US" sz="1800"/>
          </a:p>
          <a:p>
            <a:endParaRPr lang="zh-CN" altLang="en-US" sz="1800"/>
          </a:p>
          <a:p>
            <a:r>
              <a:rPr lang="zh-CN" altLang="en-US" sz="1800"/>
              <a:t>Firstly, we solve it based on such a multilateral positioning schematic.</a:t>
            </a:r>
            <a:endParaRPr lang="zh-CN" altLang="en-US" sz="1800"/>
          </a:p>
          <a:p>
            <a:endParaRPr lang="zh-CN" altLang="en-US" sz="1800"/>
          </a:p>
          <a:p>
            <a:r>
              <a:rPr lang="zh-CN" altLang="en-US" sz="1800"/>
              <a:t>And why we will choose polygonal positioning solution, first of all, polygonal positioning is a method based on measuring the distance or direction between multiple points and a target, and determining the position of the target by these measurements. It is a commonly used positioning technique and is widely used in geographic surveying, navigation systems (e.g., GPS), and other fields where the position of an object needs to be determined.</a:t>
            </a:r>
            <a:endParaRPr lang="zh-CN" altLang="en-US" sz="1800"/>
          </a:p>
          <a:p>
            <a:endParaRPr lang="zh-CN" altLang="en-US" sz="1800"/>
          </a:p>
          <a:p>
            <a:r>
              <a:rPr lang="zh-CN" altLang="en-US" sz="1800"/>
              <a:t>And it is based on the principle of using the nature of geometric triangles to calculate the position of the target point by measuring the distance or direction between multiple points of known position and the target point. In two-dimensional space, at least three known points with the distance or direction information of the target point are needed; in three-dimensional space, at least four known points with the distance or direction information of the target point are needed.</a:t>
            </a:r>
            <a:endParaRPr lang="zh-CN" altLang="en-US" sz="1800"/>
          </a:p>
          <a:p>
            <a:endParaRPr lang="zh-CN" altLang="en-US" sz="1800"/>
          </a:p>
          <a:p>
            <a:r>
              <a:rPr lang="zh-CN" altLang="en-US" sz="1800"/>
              <a:t>Because it has the advantage of being able to determine the target position without a priori information, only the distance or direction between the point and the target needs to be measured, we use it for the solution.</a:t>
            </a:r>
            <a:endParaRPr lang="zh-CN" altLang="en-US"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a:t>Suppose the point to be determined is (x,y,z), which is infinitely close to where we really are. According to the formula for the distance between points, the resulting system of representation equations is as follows</a:t>
            </a:r>
            <a:r>
              <a:rPr lang="en-US" altLang="zh-CN" sz="1800"/>
              <a:t>: </a:t>
            </a:r>
            <a:endParaRPr lang="en-US" altLang="zh-CN" sz="1800"/>
          </a:p>
          <a:p>
            <a:endParaRPr lang="en-US" altLang="zh-CN" sz="1800"/>
          </a:p>
          <a:p>
            <a:r>
              <a:rPr lang="en-US" altLang="zh-CN" sz="1800"/>
              <a:t>Where, di(i=1,2,3) denotes the distance between the point to be predicted and the detected point. Here the accuracy field in the data is used as d.</a:t>
            </a:r>
            <a:endParaRPr lang="en-US" altLang="zh-CN"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r>
                  <a:rPr sz="1800"/>
                  <a:t>Based on the above system of equations, the first equation is subtracted from the second equation, the second equation is subtracted from the third equation, and so on, to achieve the elimination of the square power of the positional parameter in the system of equations</a:t>
                </a:r>
                <a:r>
                  <a:rPr lang="en-US" sz="1800"/>
                  <a:t> </a:t>
                </a:r>
                <a14:m>
                  <m:oMath xmlns:m="http://schemas.openxmlformats.org/officeDocument/2006/math">
                    <m:sSup>
                      <m:sSupPr>
                        <m:ctrlPr>
                          <a:rPr lang="en-US" sz="1800" i="1">
                            <a:latin typeface="Cambria Math" panose="02040503050406030204" pitchFamily="18" charset="0"/>
                            <a:cs typeface="Cambria Math" panose="02040503050406030204" pitchFamily="18" charset="0"/>
                          </a:rPr>
                        </m:ctrlPr>
                      </m:sSupPr>
                      <m:e>
                        <m:r>
                          <a:rPr lang="en-US" sz="1800" i="1">
                            <a:latin typeface="Cambria Math" panose="02040503050406030204" pitchFamily="18" charset="0"/>
                            <a:cs typeface="Cambria Math" panose="02040503050406030204" pitchFamily="18" charset="0"/>
                          </a:rPr>
                          <m:t>𝑥</m:t>
                        </m:r>
                      </m:e>
                      <m:sup>
                        <m:r>
                          <a:rPr lang="en-US" sz="1800" i="1">
                            <a:latin typeface="Cambria Math" panose="02040503050406030204" pitchFamily="18" charset="0"/>
                            <a:cs typeface="Cambria Math" panose="02040503050406030204" pitchFamily="18" charset="0"/>
                          </a:rPr>
                          <m:t>2</m:t>
                        </m:r>
                      </m:sup>
                    </m:sSup>
                    <m:r>
                      <a:rPr lang="en-US" sz="1800" i="1">
                        <a:latin typeface="Cambria Math" panose="02040503050406030204" pitchFamily="18" charset="0"/>
                        <a:cs typeface="Cambria Math" panose="02040503050406030204" pitchFamily="18" charset="0"/>
                      </a:rPr>
                      <m:t>+</m:t>
                    </m:r>
                    <m:sSup>
                      <m:sSupPr>
                        <m:ctrlPr>
                          <a:rPr lang="en-US" sz="1800" i="1">
                            <a:latin typeface="Cambria Math" panose="02040503050406030204" pitchFamily="18" charset="0"/>
                            <a:cs typeface="Cambria Math" panose="02040503050406030204" pitchFamily="18" charset="0"/>
                          </a:rPr>
                        </m:ctrlPr>
                      </m:sSupPr>
                      <m:e>
                        <m:r>
                          <a:rPr lang="en-US" sz="1800" i="1">
                            <a:latin typeface="Cambria Math" panose="02040503050406030204" pitchFamily="18" charset="0"/>
                            <a:cs typeface="Cambria Math" panose="02040503050406030204" pitchFamily="18" charset="0"/>
                          </a:rPr>
                          <m:t>𝑦</m:t>
                        </m:r>
                      </m:e>
                      <m:sup>
                        <m:r>
                          <a:rPr lang="en-US" sz="1800" i="1">
                            <a:latin typeface="Cambria Math" panose="02040503050406030204" pitchFamily="18" charset="0"/>
                            <a:cs typeface="Cambria Math" panose="02040503050406030204" pitchFamily="18" charset="0"/>
                          </a:rPr>
                          <m:t>2</m:t>
                        </m:r>
                      </m:sup>
                    </m:sSup>
                    <m:r>
                      <a:rPr lang="en-US" sz="1800" i="1">
                        <a:latin typeface="Cambria Math" panose="02040503050406030204" pitchFamily="18" charset="0"/>
                        <a:cs typeface="Cambria Math" panose="02040503050406030204" pitchFamily="18" charset="0"/>
                      </a:rPr>
                      <m:t>+</m:t>
                    </m:r>
                    <m:sSup>
                      <m:sSupPr>
                        <m:ctrlPr>
                          <a:rPr lang="en-US" sz="1800" i="1">
                            <a:latin typeface="Cambria Math" panose="02040503050406030204" pitchFamily="18" charset="0"/>
                            <a:cs typeface="Cambria Math" panose="02040503050406030204" pitchFamily="18" charset="0"/>
                          </a:rPr>
                        </m:ctrlPr>
                      </m:sSupPr>
                      <m:e>
                        <m:r>
                          <a:rPr lang="en-US" sz="1800" i="1">
                            <a:latin typeface="Cambria Math" panose="02040503050406030204" pitchFamily="18" charset="0"/>
                            <a:cs typeface="Cambria Math" panose="02040503050406030204" pitchFamily="18" charset="0"/>
                          </a:rPr>
                          <m:t>𝑧</m:t>
                        </m:r>
                      </m:e>
                      <m:sup>
                        <m:r>
                          <a:rPr lang="en-US" sz="1800" i="1">
                            <a:latin typeface="Cambria Math" panose="02040503050406030204" pitchFamily="18" charset="0"/>
                            <a:cs typeface="Cambria Math" panose="02040503050406030204" pitchFamily="18" charset="0"/>
                          </a:rPr>
                          <m:t>2</m:t>
                        </m:r>
                      </m:sup>
                    </m:sSup>
                  </m:oMath>
                </a14:m>
                <a:endParaRPr lang="en-US" sz="1800"/>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t>The matrix representation of this system of equations is shown in the figure</a:t>
            </a:r>
            <a:endParaRPr lang="en-US"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 gonna to talk about three parts. The first part is experimental principle. The second part is experimental procedure. and the third part is problem analysis and improvement.</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r>
                  <a:rPr lang="zh-CN" altLang="en-US" sz="1800">
                    <a:solidFill>
                      <a:srgbClr val="160B11"/>
                    </a:solidFill>
                    <a:sym typeface="+mn-ea"/>
                  </a:rPr>
                  <a:t>Since the coordinates of the point to be found,</a:t>
                </a:r>
                <a14:m>
                  <m:oMath xmlns:m="http://schemas.openxmlformats.org/officeDocument/2006/math">
                    <m:r>
                      <a:rPr lang="en-US" altLang="zh-CN" sz="1800" i="1">
                        <a:solidFill>
                          <a:srgbClr val="160B11"/>
                        </a:solidFill>
                        <a:latin typeface="Cambria Math" panose="02040503050406030204" pitchFamily="18" charset="0"/>
                        <a:ea typeface="MS Mincho" charset="0"/>
                        <a:cs typeface="Cambria Math" panose="02040503050406030204" pitchFamily="18" charset="0"/>
                      </a:rPr>
                      <m:t> </m:t>
                    </m:r>
                    <m:r>
                      <a:rPr lang="en-US" altLang="zh-CN" sz="1800" i="1">
                        <a:solidFill>
                          <a:srgbClr val="160B11"/>
                        </a:solidFill>
                        <a:latin typeface="Cambria Math" panose="02040503050406030204" pitchFamily="18" charset="0"/>
                        <a:cs typeface="Cambria Math" panose="02040503050406030204" pitchFamily="18" charset="0"/>
                      </a:rPr>
                      <m:t>𝑥</m:t>
                    </m:r>
                  </m:oMath>
                </a14:m>
                <a:r>
                  <a:rPr lang="zh-CN" altLang="en-US" sz="1800">
                    <a:solidFill>
                      <a:srgbClr val="160B11"/>
                    </a:solidFill>
                    <a:sym typeface="+mn-ea"/>
                  </a:rPr>
                  <a:t>, will not match all the equations in the set of equations </a:t>
                </a:r>
                <a14:m>
                  <m:oMath xmlns:m="http://schemas.openxmlformats.org/officeDocument/2006/math">
                    <m:r>
                      <a:rPr lang="en-US" altLang="zh-CN" sz="1800" i="1">
                        <a:solidFill>
                          <a:srgbClr val="160B11"/>
                        </a:solidFill>
                        <a:latin typeface="Cambria Math" panose="02040503050406030204" pitchFamily="18" charset="0"/>
                        <a:cs typeface="Cambria Math" panose="02040503050406030204" pitchFamily="18" charset="0"/>
                      </a:rPr>
                      <m:t>𝐴𝑋</m:t>
                    </m:r>
                    <m:r>
                      <a:rPr lang="en-US" altLang="zh-CN" sz="1800" i="1">
                        <a:solidFill>
                          <a:srgbClr val="160B11"/>
                        </a:solidFill>
                        <a:latin typeface="Cambria Math" panose="02040503050406030204" pitchFamily="18" charset="0"/>
                        <a:ea typeface="MS Mincho" charset="0"/>
                        <a:cs typeface="Cambria Math" panose="02040503050406030204" pitchFamily="18" charset="0"/>
                      </a:rPr>
                      <m:t>=</m:t>
                    </m:r>
                    <m:r>
                      <a:rPr lang="en-US" altLang="zh-CN" sz="1800" i="1">
                        <a:solidFill>
                          <a:srgbClr val="160B11"/>
                        </a:solidFill>
                        <a:latin typeface="Cambria Math" panose="02040503050406030204" pitchFamily="18" charset="0"/>
                        <a:cs typeface="Cambria Math" panose="02040503050406030204" pitchFamily="18" charset="0"/>
                      </a:rPr>
                      <m:t>𝐵</m:t>
                    </m:r>
                  </m:oMath>
                </a14:m>
                <a:r>
                  <a:rPr lang="zh-CN" altLang="en-US" sz="1800">
                    <a:solidFill>
                      <a:srgbClr val="160B11"/>
                    </a:solidFill>
                    <a:sym typeface="+mn-ea"/>
                  </a:rPr>
                  <a:t> out of the </a:t>
                </a:r>
                <a14:m>
                  <m:oMath xmlns:m="http://schemas.openxmlformats.org/officeDocument/2006/math">
                    <m:r>
                      <a:rPr lang="en-US" altLang="zh-CN" sz="1800" i="1">
                        <a:solidFill>
                          <a:srgbClr val="160B11"/>
                        </a:solidFill>
                        <a:latin typeface="Cambria Math" panose="02040503050406030204" pitchFamily="18" charset="0"/>
                        <a:cs typeface="Cambria Math" panose="02040503050406030204" pitchFamily="18" charset="0"/>
                      </a:rPr>
                      <m:t>𝑛</m:t>
                    </m:r>
                  </m:oMath>
                </a14:m>
                <a:r>
                  <a:rPr lang="zh-CN" altLang="en-US" sz="1800">
                    <a:solidFill>
                      <a:srgbClr val="160B11"/>
                    </a:solidFill>
                    <a:sym typeface="+mn-ea"/>
                  </a:rPr>
                  <a:t> equations, the error vector is set to be:</a:t>
                </a:r>
                <a14:m>
                  <m:oMath xmlns:m="http://schemas.openxmlformats.org/officeDocument/2006/math">
                    <m:r>
                      <a:rPr lang="en-US" altLang="zh-CN" sz="1800" i="1">
                        <a:solidFill>
                          <a:srgbClr val="160B11"/>
                        </a:solidFill>
                        <a:latin typeface="Cambria Math" panose="02040503050406030204" pitchFamily="18" charset="0"/>
                        <a:ea typeface="MS Mincho" charset="0"/>
                        <a:cs typeface="Cambria Math" panose="02040503050406030204" pitchFamily="18" charset="0"/>
                      </a:rPr>
                      <m:t>∈=</m:t>
                    </m:r>
                    <m:r>
                      <a:rPr lang="en-US" altLang="zh-CN" sz="1800" i="1">
                        <a:solidFill>
                          <a:srgbClr val="160B11"/>
                        </a:solidFill>
                        <a:latin typeface="Cambria Math" panose="02040503050406030204" pitchFamily="18" charset="0"/>
                        <a:cs typeface="Cambria Math" panose="02040503050406030204" pitchFamily="18" charset="0"/>
                      </a:rPr>
                      <m:t>𝐴𝑋</m:t>
                    </m:r>
                    <m:r>
                      <a:rPr lang="en-US" altLang="zh-CN" sz="1800" i="1">
                        <a:solidFill>
                          <a:srgbClr val="160B11"/>
                        </a:solidFill>
                        <a:latin typeface="Cambria Math" panose="02040503050406030204" pitchFamily="18" charset="0"/>
                        <a:cs typeface="Cambria Math" panose="02040503050406030204" pitchFamily="18" charset="0"/>
                      </a:rPr>
                      <m:t>−</m:t>
                    </m:r>
                    <m:r>
                      <a:rPr lang="en-US" altLang="zh-CN" sz="1800" i="1">
                        <a:solidFill>
                          <a:srgbClr val="160B11"/>
                        </a:solidFill>
                        <a:latin typeface="Cambria Math" panose="02040503050406030204" pitchFamily="18" charset="0"/>
                        <a:cs typeface="Cambria Math" panose="02040503050406030204" pitchFamily="18" charset="0"/>
                      </a:rPr>
                      <m:t>𝐵</m:t>
                    </m:r>
                  </m:oMath>
                </a14:m>
                <a:r>
                  <a:rPr lang="en-US" altLang="zh-CN" sz="1800">
                    <a:solidFill>
                      <a:srgbClr val="160B11"/>
                    </a:solidFill>
                    <a:sym typeface="+mn-ea"/>
                  </a:rPr>
                  <a:t>. Taking the sum of the squares of the errors in the error vector, we have this formula.</a:t>
                </a:r>
                <a:endParaRPr lang="en-US" altLang="zh-CN" sz="1800">
                  <a:solidFill>
                    <a:srgbClr val="160B11"/>
                  </a:solidFill>
                </a:endParaRPr>
              </a:p>
              <a:p>
                <a:endParaRPr lang="en-US" sz="1800"/>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t>Thus the coordinates of the point to be determined can be obtained: (x,y,z). Subsequently, based on the information from the data preprocessing, the solution results are inverse normalised and reduced to obtain the real ECEF coordinates, which are finally converted into latitude, longitude and altitude.</a:t>
            </a:r>
            <a:endParaRPr lang="en-US" sz="1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r>
                  <a:rPr lang="en-US" sz="1800"/>
                  <a:t>Thus the coordinates of the point to be determined can be obtained: (x,y,z). Subsequently, according to the information of data preprocessing, the solution results are inverse normalized and reduced to get the real ECEF coordinates, which are finally converted into latitude, longitude and altitude.</a:t>
                </a:r>
                <a:endParaRPr lang="en-US" sz="1800"/>
              </a:p>
              <a:p>
                <a:endParaRPr lang="en-US" sz="1800"/>
              </a:p>
              <a:p>
                <a:r>
                  <a:rPr lang="en-US" sz="1800"/>
                  <a:t>The final latitude, longitude, and elevation were obtained as: </a:t>
                </a:r>
                <a14:m>
                  <m:oMath xmlns:m="http://schemas.openxmlformats.org/officeDocument/2006/math">
                    <m:r>
                      <a:rPr lang="en-US" sz="1800" i="1">
                        <a:solidFill>
                          <a:srgbClr val="160B11"/>
                        </a:solidFill>
                        <a:latin typeface="Cambria Math" panose="02040503050406030204" pitchFamily="18" charset="0"/>
                        <a:cs typeface="Cambria Math" panose="02040503050406030204" pitchFamily="18" charset="0"/>
                      </a:rPr>
                      <m:t>(</m:t>
                    </m:r>
                    <m:r>
                      <a:rPr lang="en-US" sz="1800" i="1">
                        <a:solidFill>
                          <a:srgbClr val="160B11"/>
                        </a:solidFill>
                        <a:latin typeface="Cambria Math" panose="02040503050406030204" pitchFamily="18" charset="0"/>
                        <a:cs typeface="Cambria Math" panose="02040503050406030204" pitchFamily="18" charset="0"/>
                      </a:rPr>
                      <m:t>22</m:t>
                    </m:r>
                    <m:r>
                      <a:rPr lang="en-US" sz="1800" i="1">
                        <a:solidFill>
                          <a:srgbClr val="160B11"/>
                        </a:solidFill>
                        <a:latin typeface="Cambria Math" panose="02040503050406030204" pitchFamily="18" charset="0"/>
                        <a:cs typeface="Cambria Math" panose="02040503050406030204" pitchFamily="18" charset="0"/>
                      </a:rPr>
                      <m:t>.</m:t>
                    </m:r>
                    <m:r>
                      <a:rPr lang="en-US" sz="1800" i="1">
                        <a:solidFill>
                          <a:srgbClr val="160B11"/>
                        </a:solidFill>
                        <a:latin typeface="Cambria Math" panose="02040503050406030204" pitchFamily="18" charset="0"/>
                        <a:cs typeface="Cambria Math" panose="02040503050406030204" pitchFamily="18" charset="0"/>
                      </a:rPr>
                      <m:t>138150</m:t>
                    </m:r>
                    <m:r>
                      <a:rPr lang="en-US" sz="1800" i="1">
                        <a:solidFill>
                          <a:srgbClr val="160B11"/>
                        </a:solidFill>
                        <a:latin typeface="Cambria Math" panose="02040503050406030204" pitchFamily="18" charset="0"/>
                        <a:cs typeface="Cambria Math" panose="02040503050406030204" pitchFamily="18" charset="0"/>
                      </a:rPr>
                      <m:t>, </m:t>
                    </m:r>
                    <m:r>
                      <a:rPr lang="en-US" sz="1800" i="1">
                        <a:solidFill>
                          <a:srgbClr val="160B11"/>
                        </a:solidFill>
                        <a:latin typeface="Cambria Math" panose="02040503050406030204" pitchFamily="18" charset="0"/>
                        <a:cs typeface="Cambria Math" panose="02040503050406030204" pitchFamily="18" charset="0"/>
                      </a:rPr>
                      <m:t>113</m:t>
                    </m:r>
                    <m:r>
                      <a:rPr lang="en-US" sz="1800" i="1">
                        <a:solidFill>
                          <a:srgbClr val="160B11"/>
                        </a:solidFill>
                        <a:latin typeface="Cambria Math" panose="02040503050406030204" pitchFamily="18" charset="0"/>
                        <a:cs typeface="Cambria Math" panose="02040503050406030204" pitchFamily="18" charset="0"/>
                      </a:rPr>
                      <m:t>.</m:t>
                    </m:r>
                    <m:r>
                      <a:rPr lang="en-US" sz="1800" i="1">
                        <a:solidFill>
                          <a:srgbClr val="160B11"/>
                        </a:solidFill>
                        <a:latin typeface="Cambria Math" panose="02040503050406030204" pitchFamily="18" charset="0"/>
                        <a:cs typeface="Cambria Math" panose="02040503050406030204" pitchFamily="18" charset="0"/>
                      </a:rPr>
                      <m:t>538034</m:t>
                    </m:r>
                    <m:r>
                      <a:rPr lang="en-US" sz="1800" i="1">
                        <a:solidFill>
                          <a:srgbClr val="160B11"/>
                        </a:solidFill>
                        <a:latin typeface="Cambria Math" panose="02040503050406030204" pitchFamily="18" charset="0"/>
                        <a:cs typeface="Cambria Math" panose="02040503050406030204" pitchFamily="18" charset="0"/>
                      </a:rPr>
                      <m:t>, </m:t>
                    </m:r>
                    <m:r>
                      <a:rPr lang="en-US" sz="1800" i="1">
                        <a:solidFill>
                          <a:srgbClr val="160B11"/>
                        </a:solidFill>
                        <a:latin typeface="Cambria Math" panose="02040503050406030204" pitchFamily="18" charset="0"/>
                        <a:cs typeface="Cambria Math" panose="02040503050406030204" pitchFamily="18" charset="0"/>
                      </a:rPr>
                      <m:t>131</m:t>
                    </m:r>
                    <m:r>
                      <a:rPr lang="en-US" sz="1800" i="1">
                        <a:solidFill>
                          <a:srgbClr val="160B11"/>
                        </a:solidFill>
                        <a:latin typeface="Cambria Math" panose="02040503050406030204" pitchFamily="18" charset="0"/>
                        <a:cs typeface="Cambria Math" panose="02040503050406030204" pitchFamily="18" charset="0"/>
                      </a:rPr>
                      <m:t>.</m:t>
                    </m:r>
                    <m:r>
                      <a:rPr lang="en-US" sz="1800" i="1">
                        <a:solidFill>
                          <a:srgbClr val="160B11"/>
                        </a:solidFill>
                        <a:latin typeface="Cambria Math" panose="02040503050406030204" pitchFamily="18" charset="0"/>
                        <a:cs typeface="Cambria Math" panose="02040503050406030204" pitchFamily="18" charset="0"/>
                      </a:rPr>
                      <m:t>712037</m:t>
                    </m:r>
                    <m:r>
                      <a:rPr lang="en-US" sz="1800" i="1">
                        <a:solidFill>
                          <a:srgbClr val="160B11"/>
                        </a:solidFill>
                        <a:latin typeface="Cambria Math" panose="02040503050406030204" pitchFamily="18" charset="0"/>
                        <a:cs typeface="Cambria Math" panose="02040503050406030204" pitchFamily="18" charset="0"/>
                      </a:rPr>
                      <m:t>)</m:t>
                    </m:r>
                  </m:oMath>
                </a14:m>
                <a:r>
                  <a:rPr lang="en-US" sz="1800"/>
                  <a:t>. It was plotted with the latitude and longitude of the observation point into a two-dimensional plan as follows:</a:t>
                </a:r>
                <a:endParaRPr lang="en-US" sz="1800"/>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third part is Problem Analysis and Improvement</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t>1</a:t>
            </a:r>
            <a:r>
              <a:rPr lang="zh-CN" altLang="en-US" sz="1800"/>
              <a:t>、At first, when collecting the demo data, the available data obtained after de-weighting were 4 observation points with the same elevation, and at the beginning, the elevation was eliminated and only the latitude and longitude were used for the experiments, and the latitude and longitude were only converted into two-dimensional coordinates, and the final results obtained were close to the real location under the ideal case of the plane. Therefore, we subsequently re-collected the data and obtained several data with different elevation, longitude, latitude and close to the real location, and consulted the information and used the right hand three-dimensional coordinate system of ECEF's ellipsoid model to convert latitude, longitude and elevation to three-dimensional coordinates, which helped us to complete the experiment.</a:t>
            </a:r>
            <a:endParaRPr lang="zh-CN" altLang="en-US" sz="1800"/>
          </a:p>
          <a:p>
            <a:endParaRPr lang="zh-CN" altLang="en-US" sz="1800"/>
          </a:p>
          <a:p>
            <a:r>
              <a:rPr lang="en-US" altLang="zh-CN" sz="1800"/>
              <a:t>2</a:t>
            </a:r>
            <a:r>
              <a:rPr lang="zh-CN" altLang="en-US" sz="1800"/>
              <a:t>、After the latitude and longitude converted into three-dimensional coordinates, the results of using the least squares method of solving is not particularly ideal, the predicted coordinates are even longer than the distance of the observation point, so the Min-Max standardization is introduced here to standardize the converted three-dimensional coordinates and distances, and ultimately the coordinates of the point to be determined are closer to the real coordinates.</a:t>
            </a:r>
            <a:endParaRPr lang="zh-CN" altLang="en-US" sz="1800"/>
          </a:p>
          <a:p>
            <a:endParaRPr lang="zh-CN" altLang="en-US" sz="1800"/>
          </a:p>
          <a:p>
            <a:r>
              <a:rPr lang="en-US" altLang="zh-CN" sz="1800"/>
              <a:t>3</a:t>
            </a:r>
            <a:r>
              <a:rPr lang="zh-CN" altLang="en-US" sz="1800"/>
              <a:t>、In this experiment, the data we collected lacked information from GPS satellites, so we were unable to derive more detailed data such as pseudo-distance, clock deviation, etc., and thus lacked more reliable data sources for the final least squares solution.</a:t>
            </a:r>
            <a:endParaRPr lang="zh-CN" altLang="en-US" sz="1800"/>
          </a:p>
          <a:p>
            <a:endParaRPr lang="zh-CN" altLang="en-US" sz="1800"/>
          </a:p>
          <a:p>
            <a:r>
              <a:rPr lang="zh-CN" altLang="en-US" sz="1800"/>
              <a:t>For subsequent improvement, Global Navigation Satellite System (GNSS) receiving equipment is required. By setting up the GNSS receiving equipment for data collection, collecting data at the appropriate location and time, recording and storing the collected data in the appropriate data format, and post-processing and analyzing the collected data, the data can be improved. and thus refining the data</a:t>
            </a:r>
            <a:r>
              <a:rPr lang="en-US" altLang="zh-CN" sz="1800"/>
              <a:t>.</a:t>
            </a:r>
            <a:endParaRPr lang="zh-CN" altLang="en-US" sz="1800"/>
          </a:p>
          <a:p>
            <a:endParaRPr lang="zh-CN" altLang="en-US" sz="1800"/>
          </a:p>
          <a:p>
            <a:r>
              <a:rPr lang="en-US" altLang="zh-CN" sz="1800"/>
              <a:t>4</a:t>
            </a:r>
            <a:r>
              <a:rPr lang="zh-CN" altLang="en-US" sz="1800"/>
              <a:t>、In the collected data, the authenticity of the column of accuracy has to be examined, whether it describes the straight line distance between the observation point and the real point or the distance to the surface, and whether the direct use of the data without conversion may cause errors in the final results.</a:t>
            </a:r>
            <a:r>
              <a:rPr lang="en-US" altLang="zh-CN" sz="1800"/>
              <a:t> </a:t>
            </a:r>
            <a:endParaRPr lang="en-US" altLang="zh-CN" sz="1800"/>
          </a:p>
          <a:p>
            <a:endParaRPr lang="en-US" altLang="zh-CN" sz="1800"/>
          </a:p>
          <a:p>
            <a:r>
              <a:rPr lang="zh-CN" altLang="en-US" sz="1800"/>
              <a:t>Since the Earth is an ellipsoid rather than a plane, there is a difference between straight-line distances and surface distances. At longer distances and at higher latitudes, this difference may become more significant. If accurate surface distance data are required, more sophisticated measurements and computational methods, such as differential GPS or correlation calculations using Earth models, may be necessary.</a:t>
            </a:r>
            <a:endParaRPr lang="zh-CN" altLang="en-US" sz="1800"/>
          </a:p>
          <a:p>
            <a:endParaRPr lang="zh-CN" altLang="en-US"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r>
                  <a:rPr lang="zh-CN" altLang="en-US"/>
                  <a:t>Least squares plays an important role in data fitting and least square problems. By minimizing the sum of squares of the residuals between observations and model predictions, least squares is able to find the optimal model parameters. In the figure on the right, we can clearly see the idea of the least squares method: it works to find an estimation curve that makes it possible to run through each observation </a:t>
                </a:r>
                <a14:m>
                  <m:oMath xmlns:m="http://schemas.openxmlformats.org/officeDocument/2006/math">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𝑥</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𝑦</m:t>
                        </m:r>
                      </m:e>
                      <m:sub>
                        <m:r>
                          <a:rPr lang="en-US" altLang="zh-CN" i="1">
                            <a:latin typeface="Cambria Math" panose="02040503050406030204" pitchFamily="18" charset="0"/>
                            <a:cs typeface="Cambria Math" panose="02040503050406030204" pitchFamily="18" charset="0"/>
                          </a:rPr>
                          <m:t>𝑖</m:t>
                        </m:r>
                      </m:sub>
                    </m:sSub>
                    <m:r>
                      <a:rPr lang="en-US" altLang="zh-CN" i="1">
                        <a:latin typeface="Cambria Math" panose="02040503050406030204" pitchFamily="18" charset="0"/>
                        <a:cs typeface="Cambria Math" panose="02040503050406030204" pitchFamily="18" charset="0"/>
                      </a:rPr>
                      <m:t>)</m:t>
                    </m:r>
                  </m:oMath>
                </a14:m>
                <a:r>
                  <a:rPr lang="zh-CN" altLang="en-US"/>
                  <a:t> and minimize the sum of the squares of the distances from the observations to that curve.</a:t>
                </a:r>
                <a:endParaRPr lang="zh-CN" altLang="en-US"/>
              </a:p>
              <a:p>
                <a:endParaRPr lang="zh-CN" altLang="en-US"/>
              </a:p>
              <a:p>
                <a:r>
                  <a:rPr lang="zh-CN" altLang="en-US"/>
                  <a:t>One of the strengths of the least squares method lies in its intuitive nature and ease of understanding. It provides an intuitive way to solve the data fitting problem by minimizing the sum of squared residuals to find the optimal fitting curve. Secondly, the least squares method is linear and unbiased, and is capable of obtaining a uniform optimal solution. In addition, the least squares method is robust to random errors in the data, so its parameter estimation is relatively stable in the face of noisy real data.</a:t>
                </a:r>
                <a:endParaRPr lang="zh-CN" altLang="en-US"/>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a:stretch>
              </a:blipFill>
            </p:spPr>
            <p:txBody>
              <a:bodyPr/>
              <a:lstStyle/>
              <a:p>
                <a:r>
                  <a:rPr lang="zh-CN" altLang="en-US">
                    <a:noFill/>
                  </a:rPr>
                  <a:t> </a:t>
                </a:r>
              </a:p>
            </p:txBody>
          </p:sp>
        </mc:Fallback>
      </mc:AlternateContent>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LLA is an acronym for Longitude, Latitude and Altitude. It is a system of geographic coordinates used to describe locations on the Earth's surface. Longitude indicates the location of a point in the east-west direction, latitude indicates the location of a point in the north-south direction, and altitude indicates the height of the point relative to sea level.</a:t>
            </a:r>
            <a:endParaRPr lang="zh-CN" altLang="en-US"/>
          </a:p>
          <a:p>
            <a:endParaRPr lang="zh-CN" altLang="en-US"/>
          </a:p>
          <a:p>
            <a:r>
              <a:rPr lang="zh-CN" altLang="en-US"/>
              <a:t>However, despite the intuitive simplicity of the LLA coordinate system, in some fields, such as spatial computing and navigation systems, it is common to convert LLA coordinates to ECEF coordinates in order to make the math easier.</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ECEF (Earth-Centered, Earth-Fixed) coordinate system is a geocentric geoidal coordinate system for describing positions on Earth. Where the center of the Earth is defined as the origin and the direction of the Earth's rotation axis is defined as the Z-axis of the coordinate system.</a:t>
            </a:r>
            <a:endParaRPr lang="zh-CN" altLang="en-US"/>
          </a:p>
          <a:p>
            <a:endParaRPr lang="zh-CN" altLang="en-US"/>
          </a:p>
          <a:p>
            <a:r>
              <a:rPr lang="zh-CN" altLang="en-US"/>
              <a:t>The ECEF coordinate system uses three coordinate values (X, Y, and Z) to describe the location of points on Earth. These coordinate values represent the straight-line distance of the point from the center of the Earth, usually in meters. Specifically, the X-axis points to a location with a longitude of 0°, the Y-axis points to a location with a longitude of 90°, and the Z-axis points to the North Pole, with a positive orientation to the Northern Hemisphere. Thus, the position of each point can be determined by its linear distance from the center of the Earth and its angle to the axis.</a:t>
            </a:r>
            <a:endParaRPr lang="zh-CN" altLang="en-US"/>
          </a:p>
          <a:p>
            <a:endParaRPr lang="zh-CN" altLang="en-US"/>
          </a:p>
          <a:p>
            <a:r>
              <a:rPr lang="zh-CN" altLang="en-US"/>
              <a:t>In the field of navigation, the ECEF coordinate system provides an ideal coordinate reference for satellite navigation systems such as GPS.</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order to collect GPS data from real-time location of Android mobile phones, for the application we used QPython.The application is an application for running Python scripts on Android devices. It contains Python interpreter, console, editor and Scripting Layer for Android (SL4A) and supports many common Python libraries and modules, enabling users to write and run Python code on mobile devices.QPython is divided into QPython2 and QPython3, they are based on Python2 and Python3 respectively, we are using Python3.</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AndroidHelper library is used for data collection, which is a wrapper for SL4A.SL4A has the same meaning as Android Scripting Environment (ASE).According to Google's official introduction, SL4A brings a scripting language to Android, allowing users to edit and execute scripts, and is an interactive interpreter that can be run directly on Android devices.</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2.xml"/><Relationship Id="rId7" Type="http://schemas.openxmlformats.org/officeDocument/2006/relationships/image" Target="../media/image1.jpeg"/><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0"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7"/>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pic>
        <p:nvPicPr>
          <p:cNvPr id="4" name="图片 3" descr="珠澳学姐红色头像 横版"/>
          <p:cNvPicPr>
            <a:picLocks noChangeAspect="1"/>
          </p:cNvPicPr>
          <p:nvPr userDrawn="1">
            <p:custDataLst>
              <p:tags r:id="rId8"/>
            </p:custDataLst>
          </p:nvPr>
        </p:nvPicPr>
        <p:blipFill>
          <a:blip r:embed="rId9">
            <a:alphaModFix amt="20000"/>
          </a:blip>
          <a:stretch>
            <a:fillRect/>
          </a:stretch>
        </p:blipFill>
        <p:spPr>
          <a:xfrm>
            <a:off x="11459845" y="0"/>
            <a:ext cx="673735" cy="4489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7"/>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sp>
        <p:nvSpPr>
          <p:cNvPr id="8" name="日期占位符 7"/>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pic>
        <p:nvPicPr>
          <p:cNvPr id="4" name="图片 3" descr="珠澳学姐红色头像 横版"/>
          <p:cNvPicPr>
            <a:picLocks noChangeAspect="1"/>
          </p:cNvPicPr>
          <p:nvPr userDrawn="1">
            <p:custDataLst>
              <p:tags r:id="rId8"/>
            </p:custDataLst>
          </p:nvPr>
        </p:nvPicPr>
        <p:blipFill>
          <a:blip r:embed="rId9">
            <a:alphaModFix amt="20000"/>
          </a:blip>
          <a:stretch>
            <a:fillRect/>
          </a:stretch>
        </p:blipFill>
        <p:spPr>
          <a:xfrm>
            <a:off x="11459845" y="0"/>
            <a:ext cx="673735" cy="448945"/>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9" Type="http://schemas.openxmlformats.org/officeDocument/2006/relationships/notesSlide" Target="../notesSlides/notesSlide10.xml"/><Relationship Id="rId28" Type="http://schemas.openxmlformats.org/officeDocument/2006/relationships/slideLayout" Target="../slideLayouts/slideLayout10.xml"/><Relationship Id="rId27" Type="http://schemas.openxmlformats.org/officeDocument/2006/relationships/tags" Target="../tags/tag105.xml"/><Relationship Id="rId26" Type="http://schemas.openxmlformats.org/officeDocument/2006/relationships/tags" Target="../tags/tag104.xml"/><Relationship Id="rId25" Type="http://schemas.openxmlformats.org/officeDocument/2006/relationships/tags" Target="../tags/tag103.xml"/><Relationship Id="rId24" Type="http://schemas.openxmlformats.org/officeDocument/2006/relationships/tags" Target="../tags/tag102.xml"/><Relationship Id="rId23" Type="http://schemas.openxmlformats.org/officeDocument/2006/relationships/tags" Target="../tags/tag101.xml"/><Relationship Id="rId22" Type="http://schemas.openxmlformats.org/officeDocument/2006/relationships/tags" Target="../tags/tag100.xml"/><Relationship Id="rId21" Type="http://schemas.openxmlformats.org/officeDocument/2006/relationships/tags" Target="../tags/tag99.xml"/><Relationship Id="rId20" Type="http://schemas.openxmlformats.org/officeDocument/2006/relationships/tags" Target="../tags/tag98.xml"/><Relationship Id="rId2" Type="http://schemas.openxmlformats.org/officeDocument/2006/relationships/tags" Target="../tags/tag80.xml"/><Relationship Id="rId19" Type="http://schemas.openxmlformats.org/officeDocument/2006/relationships/tags" Target="../tags/tag97.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7" Type="http://schemas.openxmlformats.org/officeDocument/2006/relationships/notesSlide" Target="../notesSlides/notesSlide12.xml"/><Relationship Id="rId36" Type="http://schemas.openxmlformats.org/officeDocument/2006/relationships/slideLayout" Target="../slideLayouts/slideLayout8.xml"/><Relationship Id="rId35" Type="http://schemas.openxmlformats.org/officeDocument/2006/relationships/tags" Target="../tags/tag140.xml"/><Relationship Id="rId34" Type="http://schemas.openxmlformats.org/officeDocument/2006/relationships/tags" Target="../tags/tag139.xml"/><Relationship Id="rId33" Type="http://schemas.openxmlformats.org/officeDocument/2006/relationships/tags" Target="../tags/tag138.xml"/><Relationship Id="rId32" Type="http://schemas.openxmlformats.org/officeDocument/2006/relationships/tags" Target="../tags/tag137.xml"/><Relationship Id="rId31" Type="http://schemas.openxmlformats.org/officeDocument/2006/relationships/tags" Target="../tags/tag136.xml"/><Relationship Id="rId30" Type="http://schemas.openxmlformats.org/officeDocument/2006/relationships/tags" Target="../tags/tag135.xml"/><Relationship Id="rId3" Type="http://schemas.openxmlformats.org/officeDocument/2006/relationships/tags" Target="../tags/tag108.xml"/><Relationship Id="rId29" Type="http://schemas.openxmlformats.org/officeDocument/2006/relationships/tags" Target="../tags/tag134.xml"/><Relationship Id="rId28" Type="http://schemas.openxmlformats.org/officeDocument/2006/relationships/tags" Target="../tags/tag133.xml"/><Relationship Id="rId27" Type="http://schemas.openxmlformats.org/officeDocument/2006/relationships/tags" Target="../tags/tag132.xml"/><Relationship Id="rId26" Type="http://schemas.openxmlformats.org/officeDocument/2006/relationships/tags" Target="../tags/tag131.xml"/><Relationship Id="rId25" Type="http://schemas.openxmlformats.org/officeDocument/2006/relationships/tags" Target="../tags/tag130.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07.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6.xml"/></Relationships>
</file>

<file path=ppt/slides/_rels/slide13.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2" Type="http://schemas.openxmlformats.org/officeDocument/2006/relationships/notesSlide" Target="../notesSlides/notesSlide13.xml"/><Relationship Id="rId41" Type="http://schemas.openxmlformats.org/officeDocument/2006/relationships/slideLayout" Target="../slideLayouts/slideLayout8.xml"/><Relationship Id="rId40" Type="http://schemas.openxmlformats.org/officeDocument/2006/relationships/tags" Target="../tags/tag174.xml"/><Relationship Id="rId4" Type="http://schemas.openxmlformats.org/officeDocument/2006/relationships/tags" Target="../tags/tag144.xml"/><Relationship Id="rId39" Type="http://schemas.openxmlformats.org/officeDocument/2006/relationships/tags" Target="../tags/tag173.xml"/><Relationship Id="rId38" Type="http://schemas.openxmlformats.org/officeDocument/2006/relationships/tags" Target="../tags/tag172.xml"/><Relationship Id="rId37" Type="http://schemas.openxmlformats.org/officeDocument/2006/relationships/tags" Target="../tags/tag171.xml"/><Relationship Id="rId36" Type="http://schemas.openxmlformats.org/officeDocument/2006/relationships/tags" Target="../tags/tag170.xml"/><Relationship Id="rId35" Type="http://schemas.openxmlformats.org/officeDocument/2006/relationships/tags" Target="../tags/tag169.xml"/><Relationship Id="rId34" Type="http://schemas.openxmlformats.org/officeDocument/2006/relationships/image" Target="../media/image25.png"/><Relationship Id="rId33" Type="http://schemas.openxmlformats.org/officeDocument/2006/relationships/image" Target="../media/image24.png"/><Relationship Id="rId32" Type="http://schemas.openxmlformats.org/officeDocument/2006/relationships/image" Target="../media/image23.png"/><Relationship Id="rId31" Type="http://schemas.openxmlformats.org/officeDocument/2006/relationships/image" Target="../media/image22.jpeg"/><Relationship Id="rId30" Type="http://schemas.openxmlformats.org/officeDocument/2006/relationships/tags" Target="../tags/tag168.xml"/><Relationship Id="rId3" Type="http://schemas.openxmlformats.org/officeDocument/2006/relationships/tags" Target="../tags/tag143.xml"/><Relationship Id="rId29" Type="http://schemas.openxmlformats.org/officeDocument/2006/relationships/image" Target="../media/image21.jpeg"/><Relationship Id="rId28" Type="http://schemas.openxmlformats.org/officeDocument/2006/relationships/tags" Target="../tags/tag167.xml"/><Relationship Id="rId27" Type="http://schemas.openxmlformats.org/officeDocument/2006/relationships/tags" Target="../tags/tag166.xml"/><Relationship Id="rId26" Type="http://schemas.openxmlformats.org/officeDocument/2006/relationships/tags" Target="../tags/tag165.xml"/><Relationship Id="rId25" Type="http://schemas.openxmlformats.org/officeDocument/2006/relationships/tags" Target="../tags/tag164.xml"/><Relationship Id="rId24" Type="http://schemas.openxmlformats.org/officeDocument/2006/relationships/tags" Target="../tags/tag163.xml"/><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tags" Target="../tags/tag142.xml"/><Relationship Id="rId19" Type="http://schemas.openxmlformats.org/officeDocument/2006/relationships/tags" Target="../tags/tag158.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image" Target="../media/image20.jpeg"/><Relationship Id="rId14" Type="http://schemas.openxmlformats.org/officeDocument/2006/relationships/tags" Target="../tags/tag154.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1.xml"/></Relationships>
</file>

<file path=ppt/slides/_rels/slide14.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5" Type="http://schemas.openxmlformats.org/officeDocument/2006/relationships/notesSlide" Target="../notesSlides/notesSlide14.xml"/><Relationship Id="rId14" Type="http://schemas.openxmlformats.org/officeDocument/2006/relationships/slideLayout" Target="../slideLayouts/slideLayout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5.xml"/></Relationships>
</file>

<file path=ppt/slides/_rels/slide15.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9" Type="http://schemas.openxmlformats.org/officeDocument/2006/relationships/notesSlide" Target="../notesSlides/notesSlide15.xml"/><Relationship Id="rId18" Type="http://schemas.openxmlformats.org/officeDocument/2006/relationships/slideLayout" Target="../slideLayouts/slideLayout8.xml"/><Relationship Id="rId17" Type="http://schemas.openxmlformats.org/officeDocument/2006/relationships/image" Target="../media/image27.jpeg"/><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tags" Target="../tags/tag188.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8.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image" Target="../media/image28.png"/><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s>
</file>

<file path=ppt/slides/_rels/slide17.xml.rels><?xml version="1.0" encoding="UTF-8" standalone="yes"?>
<Relationships xmlns="http://schemas.openxmlformats.org/package/2006/relationships"><Relationship Id="rId9" Type="http://schemas.openxmlformats.org/officeDocument/2006/relationships/image" Target="../media/image32.wmf"/><Relationship Id="rId8" Type="http://schemas.openxmlformats.org/officeDocument/2006/relationships/oleObject" Target="../embeddings/oleObject4.bin"/><Relationship Id="rId7" Type="http://schemas.openxmlformats.org/officeDocument/2006/relationships/image" Target="../media/image31.jpeg"/><Relationship Id="rId6" Type="http://schemas.openxmlformats.org/officeDocument/2006/relationships/tags" Target="../tags/tag211.xml"/><Relationship Id="rId5" Type="http://schemas.openxmlformats.org/officeDocument/2006/relationships/image" Target="../media/image30.wmf"/><Relationship Id="rId4" Type="http://schemas.openxmlformats.org/officeDocument/2006/relationships/oleObject" Target="../embeddings/oleObject3.bin"/><Relationship Id="rId3" Type="http://schemas.openxmlformats.org/officeDocument/2006/relationships/image" Target="../media/image29.wmf"/><Relationship Id="rId2" Type="http://schemas.openxmlformats.org/officeDocument/2006/relationships/oleObject" Target="../embeddings/oleObject2.bin"/><Relationship Id="rId12" Type="http://schemas.openxmlformats.org/officeDocument/2006/relationships/notesSlide" Target="../notesSlides/notesSlide17.xml"/><Relationship Id="rId11" Type="http://schemas.openxmlformats.org/officeDocument/2006/relationships/vmlDrawing" Target="../drawings/vmlDrawing2.vml"/><Relationship Id="rId10" Type="http://schemas.openxmlformats.org/officeDocument/2006/relationships/slideLayout" Target="../slideLayouts/slideLayout8.xml"/><Relationship Id="rId1" Type="http://schemas.openxmlformats.org/officeDocument/2006/relationships/tags" Target="../tags/tag210.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8.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212.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8.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tags" Target="../tags/tag213.xml"/></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1" Type="http://schemas.openxmlformats.org/officeDocument/2006/relationships/notesSlide" Target="../notesSlides/notesSlide2.xml"/><Relationship Id="rId10" Type="http://schemas.openxmlformats.org/officeDocument/2006/relationships/slideLayout" Target="../slideLayouts/slideLayout11.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8.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tags" Target="../tags/tag215.xml"/><Relationship Id="rId1" Type="http://schemas.openxmlformats.org/officeDocument/2006/relationships/tags" Target="../tags/tag214.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tags" Target="../tags/tag217.xml"/><Relationship Id="rId1" Type="http://schemas.openxmlformats.org/officeDocument/2006/relationships/tags" Target="../tags/tag216.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8.xml"/><Relationship Id="rId4" Type="http://schemas.openxmlformats.org/officeDocument/2006/relationships/image" Target="../media/image45.png"/><Relationship Id="rId3" Type="http://schemas.openxmlformats.org/officeDocument/2006/relationships/tags" Target="../tags/tag219.xml"/><Relationship Id="rId2" Type="http://schemas.openxmlformats.org/officeDocument/2006/relationships/image" Target="../media/image44.png"/><Relationship Id="rId1" Type="http://schemas.openxmlformats.org/officeDocument/2006/relationships/tags" Target="../tags/tag218.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8.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24.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tags" Target="../tags/tag225.xml"/><Relationship Id="rId27" Type="http://schemas.openxmlformats.org/officeDocument/2006/relationships/notesSlide" Target="../notesSlides/notesSlide24.xml"/><Relationship Id="rId26" Type="http://schemas.openxmlformats.org/officeDocument/2006/relationships/slideLayout" Target="../slideLayouts/slideLayout8.xml"/><Relationship Id="rId25" Type="http://schemas.openxmlformats.org/officeDocument/2006/relationships/tags" Target="../tags/tag247.xml"/><Relationship Id="rId24" Type="http://schemas.openxmlformats.org/officeDocument/2006/relationships/tags" Target="../tags/tag246.xml"/><Relationship Id="rId23" Type="http://schemas.openxmlformats.org/officeDocument/2006/relationships/tags" Target="../tags/tag245.xml"/><Relationship Id="rId22" Type="http://schemas.openxmlformats.org/officeDocument/2006/relationships/tags" Target="../tags/tag244.xml"/><Relationship Id="rId21" Type="http://schemas.openxmlformats.org/officeDocument/2006/relationships/tags" Target="../tags/tag243.xml"/><Relationship Id="rId20" Type="http://schemas.openxmlformats.org/officeDocument/2006/relationships/tags" Target="../tags/tag242.xml"/><Relationship Id="rId2" Type="http://schemas.openxmlformats.org/officeDocument/2006/relationships/tags" Target="../tags/tag224.xml"/><Relationship Id="rId19" Type="http://schemas.openxmlformats.org/officeDocument/2006/relationships/tags" Target="../tags/tag241.xml"/><Relationship Id="rId18" Type="http://schemas.openxmlformats.org/officeDocument/2006/relationships/tags" Target="../tags/tag240.xml"/><Relationship Id="rId17" Type="http://schemas.openxmlformats.org/officeDocument/2006/relationships/tags" Target="../tags/tag239.xml"/><Relationship Id="rId16" Type="http://schemas.openxmlformats.org/officeDocument/2006/relationships/tags" Target="../tags/tag238.xml"/><Relationship Id="rId15" Type="http://schemas.openxmlformats.org/officeDocument/2006/relationships/tags" Target="../tags/tag237.xml"/><Relationship Id="rId14" Type="http://schemas.openxmlformats.org/officeDocument/2006/relationships/tags" Target="../tags/tag236.xml"/><Relationship Id="rId13" Type="http://schemas.openxmlformats.org/officeDocument/2006/relationships/tags" Target="../tags/tag235.xml"/><Relationship Id="rId12" Type="http://schemas.openxmlformats.org/officeDocument/2006/relationships/tags" Target="../tags/tag234.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tags" Target="../tags/tag223.xml"/></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image" Target="../media/image4.emf"/><Relationship Id="rId2" Type="http://schemas.openxmlformats.org/officeDocument/2006/relationships/oleObject" Target="../embeddings/oleObject5.bin"/><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3" Type="http://schemas.openxmlformats.org/officeDocument/2006/relationships/notesSlide" Target="../notesSlides/notesSlide4.xml"/><Relationship Id="rId22" Type="http://schemas.openxmlformats.org/officeDocument/2006/relationships/slideLayout" Target="../slideLayouts/slideLayout10.xml"/><Relationship Id="rId21" Type="http://schemas.openxmlformats.org/officeDocument/2006/relationships/tags" Target="../tags/tag35.xml"/><Relationship Id="rId20" Type="http://schemas.openxmlformats.org/officeDocument/2006/relationships/image" Target="../media/image6.png"/><Relationship Id="rId2" Type="http://schemas.openxmlformats.org/officeDocument/2006/relationships/tags" Target="../tags/tag17.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7" Type="http://schemas.openxmlformats.org/officeDocument/2006/relationships/notesSlide" Target="../notesSlides/notesSlide5.xml"/><Relationship Id="rId16" Type="http://schemas.openxmlformats.org/officeDocument/2006/relationships/slideLayout" Target="../slideLayouts/slideLayout10.xml"/><Relationship Id="rId15" Type="http://schemas.openxmlformats.org/officeDocument/2006/relationships/tags" Target="../tags/tag49.xml"/><Relationship Id="rId14" Type="http://schemas.openxmlformats.org/officeDocument/2006/relationships/image" Target="../media/image8.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image" Target="../media/image9.png"/><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2" Type="http://schemas.openxmlformats.org/officeDocument/2006/relationships/notesSlide" Target="../notesSlides/notesSlide6.xml"/><Relationship Id="rId11" Type="http://schemas.openxmlformats.org/officeDocument/2006/relationships/slideLayout" Target="../slideLayouts/slideLayout10.xml"/><Relationship Id="rId10" Type="http://schemas.openxmlformats.org/officeDocument/2006/relationships/image" Target="../media/image10.png"/><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8.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7" Type="http://schemas.openxmlformats.org/officeDocument/2006/relationships/notesSlide" Target="../notesSlides/notesSlide8.xml"/><Relationship Id="rId26" Type="http://schemas.openxmlformats.org/officeDocument/2006/relationships/slideLayout" Target="../slideLayouts/slideLayout10.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image" Target="../media/image16.svg"/><Relationship Id="rId22" Type="http://schemas.openxmlformats.org/officeDocument/2006/relationships/image" Target="../media/image15.png"/><Relationship Id="rId21" Type="http://schemas.openxmlformats.org/officeDocument/2006/relationships/image" Target="../media/image14.svg"/><Relationship Id="rId20" Type="http://schemas.openxmlformats.org/officeDocument/2006/relationships/image" Target="../media/image13.png"/><Relationship Id="rId2" Type="http://schemas.openxmlformats.org/officeDocument/2006/relationships/image" Target="../media/image11.png"/><Relationship Id="rId19" Type="http://schemas.openxmlformats.org/officeDocument/2006/relationships/tags" Target="../tags/tag77.xml"/><Relationship Id="rId18" Type="http://schemas.openxmlformats.org/officeDocument/2006/relationships/image" Target="../media/image12.png"/><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19.png"/><Relationship Id="rId1" Type="http://schemas.openxmlformats.org/officeDocument/2006/relationships/tags" Target="../tags/tag7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2" imgW="9525" imgH="9525" progId="TCLayout.ActiveDocument.1">
                  <p:embed/>
                </p:oleObj>
              </mc:Choice>
              <mc:Fallback>
                <p:oleObj name="think-cell Slide" r:id="rId2" imgW="9525" imgH="9525" progId="TCLayout.ActiveDocument.1">
                  <p:embed/>
                  <p:pic>
                    <p:nvPicPr>
                      <p:cNvPr id="0" name="图片 -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4" name="矩形 3" hidden="1"/>
          <p:cNvSpPr/>
          <p:nvPr>
            <p:custDataLst>
              <p:tags r:id="rId4"/>
            </p:custDataLst>
          </p:nvPr>
        </p:nvSpPr>
        <p:spPr>
          <a:xfrm>
            <a:off x="0" y="0"/>
            <a:ext cx="158750" cy="158750"/>
          </a:xfrm>
          <a:prstGeom prst="rect">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solidFill>
                <a:schemeClr val="lt1"/>
              </a:solidFill>
              <a:cs typeface="+mn-ea"/>
              <a:sym typeface="+mn-lt"/>
            </a:endParaRPr>
          </a:p>
        </p:txBody>
      </p:sp>
      <p:sp>
        <p:nvSpPr>
          <p:cNvPr id="9" name="文本框 8"/>
          <p:cNvSpPr txBox="1"/>
          <p:nvPr>
            <p:custDataLst>
              <p:tags r:id="rId5"/>
            </p:custDataLst>
          </p:nvPr>
        </p:nvSpPr>
        <p:spPr>
          <a:xfrm>
            <a:off x="410845" y="2552065"/>
            <a:ext cx="8086725" cy="1753235"/>
          </a:xfrm>
          <a:prstGeom prst="rect">
            <a:avLst/>
          </a:prstGeom>
          <a:noFill/>
        </p:spPr>
        <p:txBody>
          <a:bodyPr wrap="square" rtlCol="0">
            <a:spAutoFit/>
          </a:bodyPr>
          <a:lstStyle/>
          <a:p>
            <a:pPr algn="ctr"/>
            <a:r>
              <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A </a:t>
            </a:r>
            <a:r>
              <a:rPr lang="en-US"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S</a:t>
            </a:r>
            <a:r>
              <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tudy on the </a:t>
            </a:r>
            <a:r>
              <a:rPr lang="en-US"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I</a:t>
            </a:r>
            <a:r>
              <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mprovement of GPS </a:t>
            </a:r>
            <a:r>
              <a:rPr lang="en-US"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P</a:t>
            </a:r>
            <a:r>
              <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ositioning </a:t>
            </a:r>
            <a:r>
              <a:rPr lang="en-US"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A</a:t>
            </a:r>
            <a:r>
              <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ccuracy </a:t>
            </a:r>
            <a:r>
              <a:rPr lang="en-US"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B</a:t>
            </a:r>
            <a:r>
              <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ased on the </a:t>
            </a:r>
            <a:r>
              <a:rPr lang="en-US"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L</a:t>
            </a:r>
            <a:r>
              <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east </a:t>
            </a:r>
            <a:r>
              <a:rPr lang="en-US"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S</a:t>
            </a:r>
            <a:r>
              <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quares </a:t>
            </a:r>
            <a:r>
              <a:rPr lang="en-US"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M</a:t>
            </a:r>
            <a:r>
              <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rPr>
              <a:t>ethod</a:t>
            </a:r>
            <a:endParaRPr lang="zh-CN" altLang="zh-CN" sz="3600" b="1" dirty="0">
              <a:solidFill>
                <a:sysClr val="window" lastClr="FFFFFF"/>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191770" y="4775835"/>
            <a:ext cx="9560560" cy="706755"/>
          </a:xfrm>
          <a:prstGeom prst="rect">
            <a:avLst/>
          </a:prstGeom>
          <a:noFill/>
        </p:spPr>
        <p:txBody>
          <a:bodyPr wrap="square" rtlCol="0">
            <a:spAutoFit/>
          </a:bodyPr>
          <a:lstStyle/>
          <a:p>
            <a:pPr algn="ctr"/>
            <a:r>
              <a:rPr lang="en-US" sz="2000" b="1">
                <a:solidFill>
                  <a:schemeClr val="tx2"/>
                </a:solidFill>
              </a:rPr>
              <a:t>Group Member: Wang Mingchen</a:t>
            </a:r>
            <a:r>
              <a:rPr lang="zh-CN" altLang="en-US" sz="2000" b="1">
                <a:solidFill>
                  <a:schemeClr val="tx2"/>
                </a:solidFill>
              </a:rPr>
              <a:t>、</a:t>
            </a:r>
            <a:r>
              <a:rPr lang="en-US" altLang="zh-CN" sz="2000" b="1">
                <a:solidFill>
                  <a:schemeClr val="tx2"/>
                </a:solidFill>
              </a:rPr>
              <a:t>He Jianlang</a:t>
            </a:r>
            <a:r>
              <a:rPr lang="zh-CN" altLang="en-US" sz="2000" b="1">
                <a:solidFill>
                  <a:schemeClr val="tx2"/>
                </a:solidFill>
              </a:rPr>
              <a:t>、</a:t>
            </a:r>
            <a:r>
              <a:rPr lang="en-US" altLang="zh-CN" sz="2000" b="1">
                <a:solidFill>
                  <a:schemeClr val="tx2"/>
                </a:solidFill>
              </a:rPr>
              <a:t>Liu Qingyuan</a:t>
            </a:r>
            <a:r>
              <a:rPr lang="zh-CN" altLang="en-US" sz="2000" b="1">
                <a:solidFill>
                  <a:schemeClr val="tx2"/>
                </a:solidFill>
              </a:rPr>
              <a:t>、</a:t>
            </a:r>
            <a:endParaRPr lang="zh-CN" altLang="en-US" sz="2000" b="1">
              <a:solidFill>
                <a:schemeClr val="tx2"/>
              </a:solidFill>
            </a:endParaRPr>
          </a:p>
          <a:p>
            <a:pPr algn="ctr"/>
            <a:r>
              <a:rPr lang="en-US" altLang="zh-CN" sz="2000" b="1">
                <a:solidFill>
                  <a:schemeClr val="tx2"/>
                </a:solidFill>
              </a:rPr>
              <a:t>Chen Jiamin</a:t>
            </a:r>
            <a:r>
              <a:rPr lang="zh-CN" altLang="en-US" sz="2000" b="1">
                <a:solidFill>
                  <a:schemeClr val="tx2"/>
                </a:solidFill>
              </a:rPr>
              <a:t>、</a:t>
            </a:r>
            <a:r>
              <a:rPr lang="en-US" altLang="zh-CN" sz="2000" b="1">
                <a:solidFill>
                  <a:schemeClr val="tx2"/>
                </a:solidFill>
              </a:rPr>
              <a:t>Liang Jiahui</a:t>
            </a:r>
            <a:endParaRPr lang="en-US" altLang="zh-CN" sz="2000" b="1">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mn-lt"/>
                <a:ea typeface="+mn-ea"/>
                <a:cs typeface="+mn-ea"/>
                <a:sym typeface="+mn-lt"/>
              </a:rPr>
              <a:t>Data Collection</a:t>
            </a:r>
            <a:endParaRPr lang="en-US" altLang="zh-CN" dirty="0">
              <a:solidFill>
                <a:schemeClr val="tx2"/>
              </a:solidFill>
              <a:latin typeface="+mn-lt"/>
              <a:ea typeface="+mn-ea"/>
              <a:cs typeface="+mn-ea"/>
              <a:sym typeface="+mn-lt"/>
            </a:endParaRPr>
          </a:p>
        </p:txBody>
      </p:sp>
      <p:grpSp>
        <p:nvGrpSpPr>
          <p:cNvPr id="17" name="组合 16"/>
          <p:cNvGrpSpPr/>
          <p:nvPr/>
        </p:nvGrpSpPr>
        <p:grpSpPr>
          <a:xfrm>
            <a:off x="1544320" y="1814830"/>
            <a:ext cx="9976485" cy="4803775"/>
            <a:chOff x="3219" y="2954"/>
            <a:chExt cx="15711" cy="7565"/>
          </a:xfrm>
        </p:grpSpPr>
        <p:grpSp>
          <p:nvGrpSpPr>
            <p:cNvPr id="61" name="组合 60"/>
            <p:cNvGrpSpPr/>
            <p:nvPr/>
          </p:nvGrpSpPr>
          <p:grpSpPr>
            <a:xfrm>
              <a:off x="3219" y="2954"/>
              <a:ext cx="12006" cy="7565"/>
              <a:chOff x="2803" y="1780"/>
              <a:chExt cx="12006" cy="7565"/>
            </a:xfrm>
          </p:grpSpPr>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2803" y="1780"/>
                <a:ext cx="10027" cy="7565"/>
                <a:chOff x="1780002" y="1130300"/>
                <a:chExt cx="6367355" cy="4803776"/>
              </a:xfrm>
            </p:grpSpPr>
            <p:sp>
              <p:nvSpPr>
                <p:cNvPr id="6" name="矩形 5"/>
                <p:cNvSpPr/>
                <p:nvPr>
                  <p:custDataLst>
                    <p:tags r:id="rId1"/>
                  </p:custDataLst>
                </p:nvPr>
              </p:nvSpPr>
              <p:spPr>
                <a:xfrm>
                  <a:off x="4244788" y="1343026"/>
                  <a:ext cx="3702424" cy="45910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cxnSp>
              <p:nvCxnSpPr>
                <p:cNvPr id="7" name="直接箭头连接符 6"/>
                <p:cNvCxnSpPr>
                  <a:stCxn id="18" idx="2"/>
                  <a:endCxn id="15" idx="0"/>
                </p:cNvCxnSpPr>
                <p:nvPr>
                  <p:custDataLst>
                    <p:tags r:id="rId2"/>
                  </p:custDataLst>
                </p:nvPr>
              </p:nvCxnSpPr>
              <p:spPr>
                <a:xfrm>
                  <a:off x="6096000" y="1561284"/>
                  <a:ext cx="0" cy="486119"/>
                </a:xfrm>
                <a:prstGeom prst="straightConnector1">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3" idx="0"/>
                </p:cNvCxnSpPr>
                <p:nvPr>
                  <p:custDataLst>
                    <p:tags r:id="rId3"/>
                  </p:custDataLst>
                </p:nvPr>
              </p:nvCxnSpPr>
              <p:spPr>
                <a:xfrm>
                  <a:off x="6096000" y="2478387"/>
                  <a:ext cx="0" cy="486119"/>
                </a:xfrm>
                <a:prstGeom prst="straightConnector1">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 idx="2"/>
                  <a:endCxn id="13" idx="0"/>
                </p:cNvCxnSpPr>
                <p:nvPr>
                  <p:custDataLst>
                    <p:tags r:id="rId4"/>
                  </p:custDataLst>
                </p:nvPr>
              </p:nvCxnSpPr>
              <p:spPr>
                <a:xfrm>
                  <a:off x="6095365" y="3396125"/>
                  <a:ext cx="10795" cy="489585"/>
                </a:xfrm>
                <a:prstGeom prst="straightConnector1">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3" idx="2"/>
                  <a:endCxn id="12" idx="0"/>
                </p:cNvCxnSpPr>
                <p:nvPr>
                  <p:custDataLst>
                    <p:tags r:id="rId5"/>
                  </p:custDataLst>
                </p:nvPr>
              </p:nvCxnSpPr>
              <p:spPr>
                <a:xfrm flipH="1">
                  <a:off x="6095366" y="4317038"/>
                  <a:ext cx="10795" cy="481965"/>
                </a:xfrm>
                <a:prstGeom prst="straightConnector1">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6"/>
                  </p:custDataLst>
                </p:nvPr>
              </p:nvSpPr>
              <p:spPr bwMode="auto">
                <a:xfrm>
                  <a:off x="5220854" y="4798712"/>
                  <a:ext cx="1750291" cy="430984"/>
                </a:xfrm>
                <a:prstGeom prst="roundRect">
                  <a:avLst>
                    <a:gd name="adj" fmla="val 50000"/>
                  </a:avLst>
                </a:prstGeom>
                <a:solidFill>
                  <a:schemeClr val="lt1"/>
                </a:solidFill>
                <a:ln w="19050">
                  <a:solidFill>
                    <a:schemeClr val="accent2"/>
                  </a:solidFill>
                </a:ln>
              </p:spPr>
              <p:txBody>
                <a:bodyPr wrap="square" lIns="91440" tIns="45720" rIns="91440" bIns="45720" anchor="ctr" anchorCtr="0">
                  <a:no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stopLocating()</a:t>
                  </a:r>
                  <a:endParaRPr lang="en-US" altLang="zh-CN" sz="1600" dirty="0">
                    <a:solidFill>
                      <a:srgbClr val="FFFFFF"/>
                    </a:solidFill>
                    <a:cs typeface="+mn-ea"/>
                    <a:sym typeface="+mn-lt"/>
                  </a:endParaRPr>
                </a:p>
              </p:txBody>
            </p:sp>
            <p:sp>
              <p:nvSpPr>
                <p:cNvPr id="13" name="文本框 12"/>
                <p:cNvSpPr txBox="1"/>
                <p:nvPr>
                  <p:custDataLst>
                    <p:tags r:id="rId7"/>
                  </p:custDataLst>
                </p:nvPr>
              </p:nvSpPr>
              <p:spPr bwMode="auto">
                <a:xfrm>
                  <a:off x="5519640" y="3885566"/>
                  <a:ext cx="1172884" cy="431165"/>
                </a:xfrm>
                <a:prstGeom prst="rect">
                  <a:avLst/>
                </a:prstGeom>
                <a:solidFill>
                  <a:schemeClr val="lt1"/>
                </a:solidFill>
                <a:ln w="19050">
                  <a:solidFill>
                    <a:schemeClr val="accent2"/>
                  </a:solidFill>
                </a:ln>
              </p:spPr>
              <p:txBody>
                <a:bodyPr wrap="square" lIns="91440" tIns="45720" rIns="91440" bIns="45720" anchor="ctr" anchorCtr="0">
                  <a:no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longitude</a:t>
                  </a:r>
                  <a:endParaRPr lang="en-US" altLang="zh-CN" sz="1600" dirty="0">
                    <a:solidFill>
                      <a:srgbClr val="FFFFFF"/>
                    </a:solidFill>
                    <a:cs typeface="+mn-ea"/>
                    <a:sym typeface="+mn-lt"/>
                  </a:endParaRPr>
                </a:p>
              </p:txBody>
            </p:sp>
            <p:sp>
              <p:nvSpPr>
                <p:cNvPr id="3" name="文本框 2"/>
                <p:cNvSpPr txBox="1"/>
                <p:nvPr>
                  <p:custDataLst>
                    <p:tags r:id="rId8"/>
                  </p:custDataLst>
                </p:nvPr>
              </p:nvSpPr>
              <p:spPr bwMode="auto">
                <a:xfrm>
                  <a:off x="5220854" y="2964506"/>
                  <a:ext cx="1750291" cy="430984"/>
                </a:xfrm>
                <a:prstGeom prst="rect">
                  <a:avLst/>
                </a:prstGeom>
                <a:solidFill>
                  <a:schemeClr val="lt1"/>
                </a:solidFill>
                <a:ln w="19050">
                  <a:solidFill>
                    <a:schemeClr val="accent2"/>
                  </a:solidFill>
                </a:ln>
              </p:spPr>
              <p:txBody>
                <a:bodyPr wrap="square" lIns="91440" tIns="45720" rIns="91440" bIns="45720" anchor="ctr" anchorCtr="0">
                  <a:norm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GPS</a:t>
                  </a:r>
                  <a:endParaRPr lang="en-US" altLang="zh-CN" sz="1600" dirty="0">
                    <a:solidFill>
                      <a:srgbClr val="FFFFFF"/>
                    </a:solidFill>
                    <a:cs typeface="+mn-ea"/>
                    <a:sym typeface="+mn-lt"/>
                  </a:endParaRPr>
                </a:p>
              </p:txBody>
            </p:sp>
            <p:sp>
              <p:nvSpPr>
                <p:cNvPr id="15" name="文本框 14"/>
                <p:cNvSpPr txBox="1"/>
                <p:nvPr>
                  <p:custDataLst>
                    <p:tags r:id="rId9"/>
                  </p:custDataLst>
                </p:nvPr>
              </p:nvSpPr>
              <p:spPr bwMode="auto">
                <a:xfrm>
                  <a:off x="5220854" y="2047403"/>
                  <a:ext cx="1750291" cy="430984"/>
                </a:xfrm>
                <a:prstGeom prst="roundRect">
                  <a:avLst>
                    <a:gd name="adj" fmla="val 50000"/>
                  </a:avLst>
                </a:prstGeom>
                <a:solidFill>
                  <a:schemeClr val="lt1"/>
                </a:solidFill>
                <a:ln w="19050">
                  <a:solidFill>
                    <a:schemeClr val="accent2"/>
                  </a:solidFill>
                </a:ln>
              </p:spPr>
              <p:txBody>
                <a:bodyPr wrap="square" lIns="91440" tIns="45720" rIns="91440" bIns="45720" anchor="ctr" anchorCtr="0">
                  <a:no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readLocation()</a:t>
                  </a:r>
                  <a:endParaRPr lang="en-US" altLang="zh-CN" sz="1600" dirty="0">
                    <a:solidFill>
                      <a:srgbClr val="FFFFFF"/>
                    </a:solidFill>
                    <a:cs typeface="+mn-ea"/>
                    <a:sym typeface="+mn-lt"/>
                  </a:endParaRPr>
                </a:p>
              </p:txBody>
            </p:sp>
            <p:cxnSp>
              <p:nvCxnSpPr>
                <p:cNvPr id="16" name="连接符: 肘形 15"/>
                <p:cNvCxnSpPr>
                  <a:stCxn id="27" idx="0"/>
                  <a:endCxn id="18" idx="1"/>
                </p:cNvCxnSpPr>
                <p:nvPr>
                  <p:custDataLst>
                    <p:tags r:id="rId10"/>
                  </p:custDataLst>
                </p:nvPr>
              </p:nvCxnSpPr>
              <p:spPr>
                <a:xfrm rot="16200000">
                  <a:off x="3953049" y="406364"/>
                  <a:ext cx="327660" cy="2207333"/>
                </a:xfrm>
                <a:prstGeom prst="bentConnector2">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11"/>
                  </p:custDataLst>
                </p:nvPr>
              </p:nvSpPr>
              <p:spPr bwMode="auto">
                <a:xfrm>
                  <a:off x="5220854" y="1130300"/>
                  <a:ext cx="1750291" cy="430984"/>
                </a:xfrm>
                <a:prstGeom prst="roundRect">
                  <a:avLst>
                    <a:gd name="adj" fmla="val 50000"/>
                  </a:avLst>
                </a:prstGeom>
                <a:solidFill>
                  <a:schemeClr val="accent2"/>
                </a:solidFill>
                <a:ln>
                  <a:noFill/>
                </a:ln>
              </p:spPr>
              <p:txBody>
                <a:bodyPr wrap="square" lIns="91440" tIns="45720" rIns="91440" bIns="45720" anchor="ctr" anchorCtr="0">
                  <a:no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startLocating()</a:t>
                  </a:r>
                  <a:endParaRPr lang="en-US" altLang="zh-CN" sz="1600" dirty="0">
                    <a:solidFill>
                      <a:srgbClr val="FFFFFF"/>
                    </a:solidFill>
                    <a:cs typeface="+mn-ea"/>
                    <a:sym typeface="+mn-lt"/>
                  </a:endParaRPr>
                </a:p>
              </p:txBody>
            </p:sp>
            <p:sp>
              <p:nvSpPr>
                <p:cNvPr id="31" name="任意多边形: 形状 30"/>
                <p:cNvSpPr/>
                <p:nvPr>
                  <p:custDataLst>
                    <p:tags r:id="rId12"/>
                  </p:custDataLst>
                </p:nvPr>
              </p:nvSpPr>
              <p:spPr>
                <a:xfrm>
                  <a:off x="7747065" y="3454931"/>
                  <a:ext cx="400292" cy="367239"/>
                </a:xfrm>
                <a:custGeom>
                  <a:avLst/>
                  <a:gdLst>
                    <a:gd name="connsiteX0" fmla="*/ 303857 w 607639"/>
                    <a:gd name="connsiteY0" fmla="*/ 303714 h 557467"/>
                    <a:gd name="connsiteX1" fmla="*/ 352986 w 607639"/>
                    <a:gd name="connsiteY1" fmla="*/ 309132 h 557467"/>
                    <a:gd name="connsiteX2" fmla="*/ 514597 w 607639"/>
                    <a:gd name="connsiteY2" fmla="*/ 449845 h 557467"/>
                    <a:gd name="connsiteX3" fmla="*/ 528676 w 607639"/>
                    <a:gd name="connsiteY3" fmla="*/ 528182 h 557467"/>
                    <a:gd name="connsiteX4" fmla="*/ 499345 w 607639"/>
                    <a:gd name="connsiteY4" fmla="*/ 557467 h 557467"/>
                    <a:gd name="connsiteX5" fmla="*/ 108223 w 607639"/>
                    <a:gd name="connsiteY5" fmla="*/ 557467 h 557467"/>
                    <a:gd name="connsiteX6" fmla="*/ 78892 w 607639"/>
                    <a:gd name="connsiteY6" fmla="*/ 528182 h 557467"/>
                    <a:gd name="connsiteX7" fmla="*/ 303857 w 607639"/>
                    <a:gd name="connsiteY7" fmla="*/ 303714 h 557467"/>
                    <a:gd name="connsiteX8" fmla="*/ 455825 w 607639"/>
                    <a:gd name="connsiteY8" fmla="*/ 268995 h 557467"/>
                    <a:gd name="connsiteX9" fmla="*/ 607639 w 607639"/>
                    <a:gd name="connsiteY9" fmla="*/ 420565 h 557467"/>
                    <a:gd name="connsiteX10" fmla="*/ 578303 w 607639"/>
                    <a:gd name="connsiteY10" fmla="*/ 449854 h 557467"/>
                    <a:gd name="connsiteX11" fmla="*/ 576396 w 607639"/>
                    <a:gd name="connsiteY11" fmla="*/ 449854 h 557467"/>
                    <a:gd name="connsiteX12" fmla="*/ 424875 w 607639"/>
                    <a:gd name="connsiteY12" fmla="*/ 272217 h 557467"/>
                    <a:gd name="connsiteX13" fmla="*/ 455825 w 607639"/>
                    <a:gd name="connsiteY13" fmla="*/ 268995 h 557467"/>
                    <a:gd name="connsiteX14" fmla="*/ 151811 w 607639"/>
                    <a:gd name="connsiteY14" fmla="*/ 268995 h 557467"/>
                    <a:gd name="connsiteX15" fmla="*/ 182906 w 607639"/>
                    <a:gd name="connsiteY15" fmla="*/ 272217 h 557467"/>
                    <a:gd name="connsiteX16" fmla="*/ 31389 w 607639"/>
                    <a:gd name="connsiteY16" fmla="*/ 449854 h 557467"/>
                    <a:gd name="connsiteX17" fmla="*/ 29335 w 607639"/>
                    <a:gd name="connsiteY17" fmla="*/ 449854 h 557467"/>
                    <a:gd name="connsiteX18" fmla="*/ 0 w 607639"/>
                    <a:gd name="connsiteY18" fmla="*/ 420565 h 557467"/>
                    <a:gd name="connsiteX19" fmla="*/ 151811 w 607639"/>
                    <a:gd name="connsiteY19" fmla="*/ 268995 h 557467"/>
                    <a:gd name="connsiteX20" fmla="*/ 462556 w 607639"/>
                    <a:gd name="connsiteY20" fmla="*/ 35000 h 557467"/>
                    <a:gd name="connsiteX21" fmla="*/ 543847 w 607639"/>
                    <a:gd name="connsiteY21" fmla="*/ 122571 h 557467"/>
                    <a:gd name="connsiteX22" fmla="*/ 462556 w 607639"/>
                    <a:gd name="connsiteY22" fmla="*/ 210143 h 557467"/>
                    <a:gd name="connsiteX23" fmla="*/ 485153 w 607639"/>
                    <a:gd name="connsiteY23" fmla="*/ 122571 h 557467"/>
                    <a:gd name="connsiteX24" fmla="*/ 462556 w 607639"/>
                    <a:gd name="connsiteY24" fmla="*/ 35000 h 557467"/>
                    <a:gd name="connsiteX25" fmla="*/ 145224 w 607639"/>
                    <a:gd name="connsiteY25" fmla="*/ 35000 h 557467"/>
                    <a:gd name="connsiteX26" fmla="*/ 122481 w 607639"/>
                    <a:gd name="connsiteY26" fmla="*/ 122571 h 557467"/>
                    <a:gd name="connsiteX27" fmla="*/ 145224 w 607639"/>
                    <a:gd name="connsiteY27" fmla="*/ 210143 h 557467"/>
                    <a:gd name="connsiteX28" fmla="*/ 63791 w 607639"/>
                    <a:gd name="connsiteY28" fmla="*/ 122571 h 557467"/>
                    <a:gd name="connsiteX29" fmla="*/ 145224 w 607639"/>
                    <a:gd name="connsiteY29" fmla="*/ 35000 h 557467"/>
                    <a:gd name="connsiteX30" fmla="*/ 303892 w 607639"/>
                    <a:gd name="connsiteY30" fmla="*/ 0 h 557467"/>
                    <a:gd name="connsiteX31" fmla="*/ 403912 w 607639"/>
                    <a:gd name="connsiteY31" fmla="*/ 51694 h 557467"/>
                    <a:gd name="connsiteX32" fmla="*/ 426497 w 607639"/>
                    <a:gd name="connsiteY32" fmla="*/ 122572 h 557467"/>
                    <a:gd name="connsiteX33" fmla="*/ 403912 w 607639"/>
                    <a:gd name="connsiteY33" fmla="*/ 193450 h 557467"/>
                    <a:gd name="connsiteX34" fmla="*/ 303892 w 607639"/>
                    <a:gd name="connsiteY34" fmla="*/ 245144 h 557467"/>
                    <a:gd name="connsiteX35" fmla="*/ 181141 w 607639"/>
                    <a:gd name="connsiteY35" fmla="*/ 122572 h 557467"/>
                    <a:gd name="connsiteX36" fmla="*/ 303892 w 607639"/>
                    <a:gd name="connsiteY36" fmla="*/ 0 h 55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639" h="557467">
                      <a:moveTo>
                        <a:pt x="303857" y="303714"/>
                      </a:moveTo>
                      <a:cubicBezTo>
                        <a:pt x="320722" y="303714"/>
                        <a:pt x="337148" y="305618"/>
                        <a:pt x="352986" y="309132"/>
                      </a:cubicBezTo>
                      <a:cubicBezTo>
                        <a:pt x="427486" y="325824"/>
                        <a:pt x="488200" y="379562"/>
                        <a:pt x="514597" y="449845"/>
                      </a:cubicBezTo>
                      <a:cubicBezTo>
                        <a:pt x="523690" y="474298"/>
                        <a:pt x="528676" y="500655"/>
                        <a:pt x="528676" y="528182"/>
                      </a:cubicBezTo>
                      <a:cubicBezTo>
                        <a:pt x="528676" y="544289"/>
                        <a:pt x="515477" y="557467"/>
                        <a:pt x="499345" y="557467"/>
                      </a:cubicBezTo>
                      <a:lnTo>
                        <a:pt x="108223" y="557467"/>
                      </a:lnTo>
                      <a:cubicBezTo>
                        <a:pt x="92091" y="557467"/>
                        <a:pt x="78892" y="544289"/>
                        <a:pt x="78892" y="528182"/>
                      </a:cubicBezTo>
                      <a:cubicBezTo>
                        <a:pt x="78892" y="404307"/>
                        <a:pt x="179789" y="303714"/>
                        <a:pt x="303857" y="303714"/>
                      </a:cubicBezTo>
                      <a:close/>
                      <a:moveTo>
                        <a:pt x="455825" y="268995"/>
                      </a:moveTo>
                      <a:cubicBezTo>
                        <a:pt x="539579" y="268995"/>
                        <a:pt x="607639" y="336945"/>
                        <a:pt x="607639" y="420565"/>
                      </a:cubicBezTo>
                      <a:cubicBezTo>
                        <a:pt x="607639" y="436674"/>
                        <a:pt x="594584" y="449854"/>
                        <a:pt x="578303" y="449854"/>
                      </a:cubicBezTo>
                      <a:lnTo>
                        <a:pt x="576396" y="449854"/>
                      </a:lnTo>
                      <a:cubicBezTo>
                        <a:pt x="553661" y="371360"/>
                        <a:pt x="497775" y="306631"/>
                        <a:pt x="424875" y="272217"/>
                      </a:cubicBezTo>
                      <a:cubicBezTo>
                        <a:pt x="434996" y="270020"/>
                        <a:pt x="445410" y="268995"/>
                        <a:pt x="455825" y="268995"/>
                      </a:cubicBezTo>
                      <a:close/>
                      <a:moveTo>
                        <a:pt x="151811" y="268995"/>
                      </a:moveTo>
                      <a:cubicBezTo>
                        <a:pt x="162371" y="268995"/>
                        <a:pt x="172785" y="270020"/>
                        <a:pt x="182906" y="272217"/>
                      </a:cubicBezTo>
                      <a:cubicBezTo>
                        <a:pt x="110008" y="306631"/>
                        <a:pt x="53977" y="371360"/>
                        <a:pt x="31389" y="449854"/>
                      </a:cubicBezTo>
                      <a:lnTo>
                        <a:pt x="29335" y="449854"/>
                      </a:lnTo>
                      <a:cubicBezTo>
                        <a:pt x="13201" y="449854"/>
                        <a:pt x="0" y="436674"/>
                        <a:pt x="0" y="420565"/>
                      </a:cubicBezTo>
                      <a:cubicBezTo>
                        <a:pt x="0" y="336945"/>
                        <a:pt x="68058" y="268995"/>
                        <a:pt x="151811" y="268995"/>
                      </a:cubicBezTo>
                      <a:close/>
                      <a:moveTo>
                        <a:pt x="462556" y="35000"/>
                      </a:moveTo>
                      <a:cubicBezTo>
                        <a:pt x="507897" y="38368"/>
                        <a:pt x="543847" y="76296"/>
                        <a:pt x="543847" y="122571"/>
                      </a:cubicBezTo>
                      <a:cubicBezTo>
                        <a:pt x="543847" y="168847"/>
                        <a:pt x="507897" y="206775"/>
                        <a:pt x="462556" y="210143"/>
                      </a:cubicBezTo>
                      <a:cubicBezTo>
                        <a:pt x="476936" y="184223"/>
                        <a:pt x="485153" y="154349"/>
                        <a:pt x="485153" y="122571"/>
                      </a:cubicBezTo>
                      <a:cubicBezTo>
                        <a:pt x="485153" y="90794"/>
                        <a:pt x="476936" y="60920"/>
                        <a:pt x="462556" y="35000"/>
                      </a:cubicBezTo>
                      <a:close/>
                      <a:moveTo>
                        <a:pt x="145224" y="35000"/>
                      </a:moveTo>
                      <a:cubicBezTo>
                        <a:pt x="130698" y="60920"/>
                        <a:pt x="122481" y="90794"/>
                        <a:pt x="122481" y="122571"/>
                      </a:cubicBezTo>
                      <a:cubicBezTo>
                        <a:pt x="122481" y="154349"/>
                        <a:pt x="130698" y="184223"/>
                        <a:pt x="145224" y="210143"/>
                      </a:cubicBezTo>
                      <a:cubicBezTo>
                        <a:pt x="99739" y="206775"/>
                        <a:pt x="63791" y="168847"/>
                        <a:pt x="63791" y="122571"/>
                      </a:cubicBezTo>
                      <a:cubicBezTo>
                        <a:pt x="63791" y="76296"/>
                        <a:pt x="99739" y="38368"/>
                        <a:pt x="145224" y="35000"/>
                      </a:cubicBezTo>
                      <a:close/>
                      <a:moveTo>
                        <a:pt x="303892" y="0"/>
                      </a:moveTo>
                      <a:cubicBezTo>
                        <a:pt x="345103" y="0"/>
                        <a:pt x="381620" y="20502"/>
                        <a:pt x="403912" y="51694"/>
                      </a:cubicBezTo>
                      <a:cubicBezTo>
                        <a:pt x="418138" y="71756"/>
                        <a:pt x="426497" y="96212"/>
                        <a:pt x="426497" y="122572"/>
                      </a:cubicBezTo>
                      <a:cubicBezTo>
                        <a:pt x="426497" y="148931"/>
                        <a:pt x="418138" y="173387"/>
                        <a:pt x="403912" y="193450"/>
                      </a:cubicBezTo>
                      <a:cubicBezTo>
                        <a:pt x="381620" y="224642"/>
                        <a:pt x="345103" y="245144"/>
                        <a:pt x="303892" y="245144"/>
                      </a:cubicBezTo>
                      <a:cubicBezTo>
                        <a:pt x="236137" y="245144"/>
                        <a:pt x="181141" y="190082"/>
                        <a:pt x="181141" y="122572"/>
                      </a:cubicBezTo>
                      <a:cubicBezTo>
                        <a:pt x="181141" y="55062"/>
                        <a:pt x="236137" y="0"/>
                        <a:pt x="30389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schemeClr val="lt1"/>
                    </a:solidFill>
                    <a:cs typeface="+mn-ea"/>
                    <a:sym typeface="+mn-lt"/>
                  </a:endParaRPr>
                </a:p>
              </p:txBody>
            </p:sp>
            <p:sp>
              <p:nvSpPr>
                <p:cNvPr id="27" name="圆角矩形 26"/>
                <p:cNvSpPr/>
                <p:nvPr>
                  <p:custDataLst>
                    <p:tags r:id="rId13"/>
                  </p:custDataLst>
                </p:nvPr>
              </p:nvSpPr>
              <p:spPr bwMode="auto">
                <a:xfrm>
                  <a:off x="1780002" y="1673860"/>
                  <a:ext cx="2465787" cy="647700"/>
                </a:xfrm>
                <a:prstGeom prst="roundRect">
                  <a:avLst/>
                </a:prstGeom>
                <a:noFill/>
                <a:ln w="28575" algn="ctr">
                  <a:solidFill>
                    <a:srgbClr val="2C7AC4"/>
                  </a:solidFill>
                  <a:round/>
                </a:ln>
              </p:spPr>
              <p:txBody>
                <a:bodyPr wrap="square" lIns="91440" tIns="45720" rIns="91440" bIns="45720" anchor="ct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just" defTabSz="914400"/>
                  <a:r>
                    <a:rPr lang="en-US" altLang="zh-CN" sz="1600" b="1" kern="0" dirty="0">
                      <a:solidFill>
                        <a:schemeClr val="dk1"/>
                      </a:solidFill>
                      <a:cs typeface="+mn-ea"/>
                      <a:sym typeface="+mn-lt"/>
                    </a:rPr>
                    <a:t>minDistance=1000</a:t>
                  </a:r>
                  <a:endParaRPr lang="en-US" altLang="zh-CN" sz="1600" b="1" kern="0" dirty="0">
                    <a:solidFill>
                      <a:schemeClr val="dk1"/>
                    </a:solidFill>
                    <a:cs typeface="+mn-ea"/>
                    <a:sym typeface="+mn-lt"/>
                  </a:endParaRPr>
                </a:p>
                <a:p>
                  <a:pPr algn="just" defTabSz="914400"/>
                  <a:r>
                    <a:rPr lang="en-US" altLang="zh-CN" sz="1600" b="1" kern="0" dirty="0">
                      <a:solidFill>
                        <a:schemeClr val="dk1"/>
                      </a:solidFill>
                      <a:cs typeface="+mn-ea"/>
                      <a:sym typeface="+mn-lt"/>
                    </a:rPr>
                    <a:t>minUpdateDistance=0</a:t>
                  </a:r>
                  <a:endParaRPr lang="en-US" altLang="zh-CN" sz="1600" b="1" kern="0" dirty="0">
                    <a:solidFill>
                      <a:schemeClr val="dk1"/>
                    </a:solidFill>
                    <a:cs typeface="+mn-ea"/>
                    <a:sym typeface="+mn-lt"/>
                  </a:endParaRPr>
                </a:p>
              </p:txBody>
            </p:sp>
          </p:grpSp>
          <p:cxnSp>
            <p:nvCxnSpPr>
              <p:cNvPr id="39" name="肘形连接符 38"/>
              <p:cNvCxnSpPr>
                <a:stCxn id="15" idx="2"/>
                <a:endCxn id="43" idx="0"/>
              </p:cNvCxnSpPr>
              <p:nvPr>
                <p:custDataLst>
                  <p:tags r:id="rId14"/>
                </p:custDataLst>
              </p:nvPr>
            </p:nvCxnSpPr>
            <p:spPr>
              <a:xfrm rot="5400000">
                <a:off x="7432" y="2504"/>
                <a:ext cx="769" cy="3568"/>
              </a:xfrm>
              <a:prstGeom prst="bentConnector3">
                <a:avLst>
                  <a:gd name="adj1" fmla="val 50000"/>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custDataLst>
                  <p:tags r:id="rId15"/>
                </p:custDataLst>
              </p:nvPr>
            </p:nvSpPr>
            <p:spPr bwMode="auto">
              <a:xfrm>
                <a:off x="4654" y="4672"/>
                <a:ext cx="2756" cy="679"/>
              </a:xfrm>
              <a:prstGeom prst="rect">
                <a:avLst/>
              </a:prstGeom>
              <a:solidFill>
                <a:schemeClr val="lt1"/>
              </a:solidFill>
              <a:ln w="19050">
                <a:solidFill>
                  <a:schemeClr val="accent2"/>
                </a:solidFill>
              </a:ln>
            </p:spPr>
            <p:txBody>
              <a:bodyPr wrap="square" lIns="91440" tIns="45720" rIns="91440" bIns="45720" anchor="ctr" anchorCtr="0">
                <a:norm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network</a:t>
                </a:r>
                <a:endParaRPr lang="en-US" altLang="zh-CN" sz="1600" dirty="0">
                  <a:solidFill>
                    <a:srgbClr val="FFFFFF"/>
                  </a:solidFill>
                  <a:cs typeface="+mn-ea"/>
                  <a:sym typeface="+mn-lt"/>
                </a:endParaRPr>
              </a:p>
            </p:txBody>
          </p:sp>
          <p:sp>
            <p:nvSpPr>
              <p:cNvPr id="44" name="文本框 43"/>
              <p:cNvSpPr txBox="1"/>
              <p:nvPr>
                <p:custDataLst>
                  <p:tags r:id="rId16"/>
                </p:custDataLst>
              </p:nvPr>
            </p:nvSpPr>
            <p:spPr bwMode="auto">
              <a:xfrm>
                <a:off x="11790" y="4668"/>
                <a:ext cx="2756" cy="679"/>
              </a:xfrm>
              <a:prstGeom prst="rect">
                <a:avLst/>
              </a:prstGeom>
              <a:solidFill>
                <a:schemeClr val="lt1"/>
              </a:solidFill>
              <a:ln w="19050">
                <a:solidFill>
                  <a:schemeClr val="accent2"/>
                </a:solidFill>
              </a:ln>
            </p:spPr>
            <p:txBody>
              <a:bodyPr wrap="square" lIns="91440" tIns="45720" rIns="91440" bIns="45720" anchor="ctr" anchorCtr="0">
                <a:norm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a:t>
                </a:r>
                <a:endParaRPr lang="en-US" altLang="zh-CN" sz="1600" dirty="0">
                  <a:solidFill>
                    <a:srgbClr val="FFFFFF"/>
                  </a:solidFill>
                  <a:cs typeface="+mn-ea"/>
                  <a:sym typeface="+mn-lt"/>
                </a:endParaRPr>
              </a:p>
            </p:txBody>
          </p:sp>
          <p:cxnSp>
            <p:nvCxnSpPr>
              <p:cNvPr id="45" name="肘形连接符 44"/>
              <p:cNvCxnSpPr>
                <a:endCxn id="44" idx="0"/>
              </p:cNvCxnSpPr>
              <p:nvPr>
                <p:custDataLst>
                  <p:tags r:id="rId17"/>
                </p:custDataLst>
              </p:nvPr>
            </p:nvCxnSpPr>
            <p:spPr>
              <a:xfrm>
                <a:off x="9607" y="4281"/>
                <a:ext cx="3561" cy="387"/>
              </a:xfrm>
              <a:prstGeom prst="bentConnector2">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custDataLst>
                  <p:tags r:id="rId18"/>
                </p:custDataLst>
              </p:nvPr>
            </p:nvSpPr>
            <p:spPr bwMode="auto">
              <a:xfrm>
                <a:off x="13222" y="6112"/>
                <a:ext cx="1587" cy="679"/>
              </a:xfrm>
              <a:prstGeom prst="rect">
                <a:avLst/>
              </a:prstGeom>
              <a:solidFill>
                <a:schemeClr val="lt1"/>
              </a:solidFill>
              <a:ln w="19050">
                <a:solidFill>
                  <a:schemeClr val="accent2"/>
                </a:solidFill>
              </a:ln>
            </p:spPr>
            <p:txBody>
              <a:bodyPr wrap="square" lIns="91440" tIns="45720" rIns="91440" bIns="45720" anchor="ctr" anchorCtr="0">
                <a:norm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rgbClr val="FFFFFF"/>
                    </a:solidFill>
                    <a:cs typeface="+mn-ea"/>
                    <a:sym typeface="+mn-lt"/>
                  </a:rPr>
                  <a:t>...</a:t>
                </a:r>
                <a:endParaRPr lang="en-US" altLang="zh-CN" dirty="0">
                  <a:solidFill>
                    <a:srgbClr val="FFFFFF"/>
                  </a:solidFill>
                  <a:cs typeface="+mn-ea"/>
                  <a:sym typeface="+mn-lt"/>
                </a:endParaRPr>
              </a:p>
            </p:txBody>
          </p:sp>
          <p:sp>
            <p:nvSpPr>
              <p:cNvPr id="49" name="文本框 48"/>
              <p:cNvSpPr txBox="1"/>
              <p:nvPr>
                <p:custDataLst>
                  <p:tags r:id="rId19"/>
                </p:custDataLst>
              </p:nvPr>
            </p:nvSpPr>
            <p:spPr bwMode="auto">
              <a:xfrm>
                <a:off x="4864" y="6118"/>
                <a:ext cx="1587" cy="679"/>
              </a:xfrm>
              <a:prstGeom prst="rect">
                <a:avLst/>
              </a:prstGeom>
              <a:solidFill>
                <a:schemeClr val="lt1"/>
              </a:solidFill>
              <a:ln w="19050">
                <a:solidFill>
                  <a:schemeClr val="accent2"/>
                </a:solidFill>
              </a:ln>
            </p:spPr>
            <p:txBody>
              <a:bodyPr wrap="square" lIns="91440" tIns="45720" rIns="91440" bIns="45720" anchor="ctr" anchorCtr="0">
                <a:norm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altitude</a:t>
                </a:r>
                <a:endParaRPr lang="en-US" altLang="zh-CN" sz="1600" dirty="0">
                  <a:solidFill>
                    <a:srgbClr val="FFFFFF"/>
                  </a:solidFill>
                  <a:cs typeface="+mn-ea"/>
                  <a:sym typeface="+mn-lt"/>
                </a:endParaRPr>
              </a:p>
            </p:txBody>
          </p:sp>
          <p:sp>
            <p:nvSpPr>
              <p:cNvPr id="50" name="文本框 49"/>
              <p:cNvSpPr txBox="1"/>
              <p:nvPr>
                <p:custDataLst>
                  <p:tags r:id="rId20"/>
                </p:custDataLst>
              </p:nvPr>
            </p:nvSpPr>
            <p:spPr bwMode="auto">
              <a:xfrm>
                <a:off x="6772" y="6118"/>
                <a:ext cx="1587" cy="679"/>
              </a:xfrm>
              <a:prstGeom prst="rect">
                <a:avLst/>
              </a:prstGeom>
              <a:solidFill>
                <a:schemeClr val="lt1"/>
              </a:solidFill>
              <a:ln w="19050">
                <a:solidFill>
                  <a:schemeClr val="accent2"/>
                </a:solidFill>
              </a:ln>
            </p:spPr>
            <p:txBody>
              <a:bodyPr wrap="square" lIns="91440" tIns="45720" rIns="91440" bIns="45720" anchor="ctr" anchorCtr="0">
                <a:norm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latitude</a:t>
                </a:r>
                <a:endParaRPr lang="en-US" altLang="zh-CN" sz="1600" dirty="0">
                  <a:solidFill>
                    <a:srgbClr val="FFFFFF"/>
                  </a:solidFill>
                  <a:cs typeface="+mn-ea"/>
                  <a:sym typeface="+mn-lt"/>
                </a:endParaRPr>
              </a:p>
            </p:txBody>
          </p:sp>
          <p:sp>
            <p:nvSpPr>
              <p:cNvPr id="51" name="文本框 50"/>
              <p:cNvSpPr txBox="1"/>
              <p:nvPr>
                <p:custDataLst>
                  <p:tags r:id="rId21"/>
                </p:custDataLst>
              </p:nvPr>
            </p:nvSpPr>
            <p:spPr bwMode="auto">
              <a:xfrm>
                <a:off x="10976" y="6113"/>
                <a:ext cx="1731" cy="679"/>
              </a:xfrm>
              <a:prstGeom prst="rect">
                <a:avLst/>
              </a:prstGeom>
              <a:solidFill>
                <a:schemeClr val="lt1"/>
              </a:solidFill>
              <a:ln w="19050">
                <a:solidFill>
                  <a:schemeClr val="accent2"/>
                </a:solidFill>
              </a:ln>
            </p:spPr>
            <p:txBody>
              <a:bodyPr wrap="square" lIns="91440" tIns="45720" rIns="91440" bIns="45720" anchor="ctr" anchorCtr="0">
                <a:noAutofit/>
              </a:bodyPr>
              <a:lstStyle>
                <a:defPPr>
                  <a:defRPr lang="zh-CN"/>
                </a:defPPr>
                <a:lvl1pPr algn="ctr">
                  <a:spcBef>
                    <a:spcPct val="0"/>
                  </a:spcBef>
                  <a:defRPr sz="1400" b="1">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dirty="0">
                    <a:solidFill>
                      <a:srgbClr val="FFFFFF"/>
                    </a:solidFill>
                    <a:cs typeface="+mn-ea"/>
                    <a:sym typeface="+mn-lt"/>
                  </a:rPr>
                  <a:t>accuracy</a:t>
                </a:r>
                <a:endParaRPr lang="en-US" altLang="zh-CN" sz="1600" dirty="0">
                  <a:solidFill>
                    <a:srgbClr val="FFFFFF"/>
                  </a:solidFill>
                  <a:cs typeface="+mn-ea"/>
                  <a:sym typeface="+mn-lt"/>
                </a:endParaRPr>
              </a:p>
            </p:txBody>
          </p:sp>
          <p:cxnSp>
            <p:nvCxnSpPr>
              <p:cNvPr id="56" name="肘形连接符 55"/>
              <p:cNvCxnSpPr>
                <a:endCxn id="49" idx="0"/>
              </p:cNvCxnSpPr>
              <p:nvPr>
                <p:custDataLst>
                  <p:tags r:id="rId22"/>
                </p:custDataLst>
              </p:nvPr>
            </p:nvCxnSpPr>
            <p:spPr>
              <a:xfrm rot="10800000" flipV="1">
                <a:off x="5657" y="5724"/>
                <a:ext cx="4015" cy="393"/>
              </a:xfrm>
              <a:prstGeom prst="bentConnector2">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endCxn id="50" idx="0"/>
              </p:cNvCxnSpPr>
              <p:nvPr>
                <p:custDataLst>
                  <p:tags r:id="rId23"/>
                </p:custDataLst>
              </p:nvPr>
            </p:nvCxnSpPr>
            <p:spPr>
              <a:xfrm>
                <a:off x="7566" y="5730"/>
                <a:ext cx="0" cy="388"/>
              </a:xfrm>
              <a:prstGeom prst="straightConnector1">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p:cNvCxnSpPr>
                <a:endCxn id="48" idx="0"/>
              </p:cNvCxnSpPr>
              <p:nvPr>
                <p:custDataLst>
                  <p:tags r:id="rId24"/>
                </p:custDataLst>
              </p:nvPr>
            </p:nvCxnSpPr>
            <p:spPr>
              <a:xfrm>
                <a:off x="9625" y="5725"/>
                <a:ext cx="4391" cy="387"/>
              </a:xfrm>
              <a:prstGeom prst="bentConnector2">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custDataLst>
                  <p:tags r:id="rId25"/>
                </p:custDataLst>
              </p:nvPr>
            </p:nvCxnSpPr>
            <p:spPr>
              <a:xfrm>
                <a:off x="11513" y="5728"/>
                <a:ext cx="0" cy="388"/>
              </a:xfrm>
              <a:prstGeom prst="straightConnector1">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11393" y="4738"/>
              <a:ext cx="7537" cy="4332"/>
              <a:chOff x="11393" y="4738"/>
              <a:chExt cx="7537" cy="4332"/>
            </a:xfrm>
          </p:grpSpPr>
          <p:cxnSp>
            <p:nvCxnSpPr>
              <p:cNvPr id="19" name="连接符: 肘形 18"/>
              <p:cNvCxnSpPr>
                <a:stCxn id="12" idx="3"/>
                <a:endCxn id="15" idx="3"/>
              </p:cNvCxnSpPr>
              <p:nvPr>
                <p:custDataLst>
                  <p:tags r:id="rId26"/>
                </p:custDataLst>
              </p:nvPr>
            </p:nvCxnSpPr>
            <p:spPr>
              <a:xfrm flipV="1">
                <a:off x="11393" y="4738"/>
                <a:ext cx="5" cy="4333"/>
              </a:xfrm>
              <a:prstGeom prst="bentConnector3">
                <a:avLst>
                  <a:gd name="adj1" fmla="val 84300000"/>
                </a:avLst>
              </a:prstGeom>
              <a:ln w="38100" cap="rnd">
                <a:solidFill>
                  <a:schemeClr val="accent3"/>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custDataLst>
                  <p:tags r:id="rId27"/>
                </p:custDataLst>
              </p:nvPr>
            </p:nvSpPr>
            <p:spPr>
              <a:xfrm>
                <a:off x="15740" y="6401"/>
                <a:ext cx="3191" cy="10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lvl="0">
                  <a:lnSpc>
                    <a:spcPct val="150000"/>
                  </a:lnSpc>
                </a:pPr>
                <a:r>
                  <a:rPr lang="en-US" altLang="zh-CN" sz="1800" dirty="0">
                    <a:solidFill>
                      <a:schemeClr val="dk1"/>
                    </a:solidFill>
                    <a:cs typeface="+mn-ea"/>
                    <a:sym typeface="+mn-lt"/>
                  </a:rPr>
                  <a:t>Sleep for 5 seconds</a:t>
                </a:r>
                <a:endParaRPr lang="en-US" altLang="zh-CN" sz="1800" dirty="0">
                  <a:solidFill>
                    <a:schemeClr val="dk1"/>
                  </a:solidFill>
                  <a:cs typeface="+mn-ea"/>
                  <a:sym typeface="+mn-lt"/>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mn-lt"/>
                <a:ea typeface="+mn-ea"/>
                <a:cs typeface="+mn-ea"/>
                <a:sym typeface="+mn-lt"/>
              </a:rPr>
              <a:t>Data Collection</a:t>
            </a:r>
            <a:endParaRPr lang="en-US" altLang="zh-CN" dirty="0">
              <a:solidFill>
                <a:schemeClr val="tx2"/>
              </a:solidFill>
              <a:latin typeface="+mn-lt"/>
              <a:ea typeface="+mn-ea"/>
              <a:cs typeface="+mn-ea"/>
              <a:sym typeface="+mn-lt"/>
            </a:endParaRPr>
          </a:p>
        </p:txBody>
      </p:sp>
      <p:graphicFrame>
        <p:nvGraphicFramePr>
          <p:cNvPr id="8" name="表格 7"/>
          <p:cNvGraphicFramePr>
            <a:graphicFrameLocks noGrp="1"/>
          </p:cNvGraphicFramePr>
          <p:nvPr/>
        </p:nvGraphicFramePr>
        <p:xfrm>
          <a:off x="1569720" y="2377440"/>
          <a:ext cx="9052559" cy="3881118"/>
        </p:xfrm>
        <a:graphic>
          <a:graphicData uri="http://schemas.openxmlformats.org/drawingml/2006/table">
            <a:tbl>
              <a:tblPr firstRow="1" firstCol="1" bandRow="1"/>
              <a:tblGrid>
                <a:gridCol w="2779655"/>
                <a:gridCol w="1705528"/>
                <a:gridCol w="2288358"/>
                <a:gridCol w="2279018"/>
              </a:tblGrid>
              <a:tr h="646853">
                <a:tc>
                  <a:txBody>
                    <a:bodyPr/>
                    <a:lstStyle/>
                    <a:p>
                      <a:pPr algn="ctr" fontAlgn="ctr"/>
                      <a:r>
                        <a:rPr lang="en-US" sz="1800" kern="0" dirty="0">
                          <a:solidFill>
                            <a:srgbClr val="000000"/>
                          </a:solidFill>
                          <a:effectLst/>
                          <a:latin typeface="+mn-ea"/>
                          <a:ea typeface="+mn-ea"/>
                          <a:cs typeface="宋体" panose="02010600030101010101" pitchFamily="2" charset="-122"/>
                        </a:rPr>
                        <a:t>altitude</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kern="0" dirty="0">
                          <a:solidFill>
                            <a:srgbClr val="000000"/>
                          </a:solidFill>
                          <a:effectLst/>
                          <a:latin typeface="+mn-ea"/>
                          <a:ea typeface="+mn-ea"/>
                          <a:cs typeface="宋体" panose="02010600030101010101" pitchFamily="2" charset="-122"/>
                        </a:rPr>
                        <a:t>latitude</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kern="0" dirty="0">
                          <a:solidFill>
                            <a:srgbClr val="000000"/>
                          </a:solidFill>
                          <a:effectLst/>
                          <a:latin typeface="+mn-ea"/>
                          <a:ea typeface="+mn-ea"/>
                          <a:cs typeface="宋体" panose="02010600030101010101" pitchFamily="2" charset="-122"/>
                        </a:rPr>
                        <a:t>longitude</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kern="0" dirty="0">
                          <a:solidFill>
                            <a:srgbClr val="000000"/>
                          </a:solidFill>
                          <a:effectLst/>
                          <a:latin typeface="+mn-ea"/>
                          <a:ea typeface="+mn-ea"/>
                          <a:cs typeface="宋体" panose="02010600030101010101" pitchFamily="2" charset="-122"/>
                        </a:rPr>
                        <a:t>accuracy</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6853">
                <a:tc>
                  <a:txBody>
                    <a:bodyPr/>
                    <a:lstStyle/>
                    <a:p>
                      <a:pPr algn="ctr" fontAlgn="ctr"/>
                      <a:r>
                        <a:rPr lang="en-US" sz="1800" kern="0" dirty="0">
                          <a:solidFill>
                            <a:srgbClr val="000000"/>
                          </a:solidFill>
                          <a:effectLst/>
                          <a:latin typeface="+mn-ea"/>
                          <a:ea typeface="+mn-ea"/>
                          <a:cs typeface="宋体" panose="02010600030101010101" pitchFamily="2" charset="-122"/>
                        </a:rPr>
                        <a:t>14.54316941</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800" kern="0" dirty="0">
                          <a:solidFill>
                            <a:srgbClr val="000000"/>
                          </a:solidFill>
                          <a:effectLst/>
                          <a:latin typeface="+mn-ea"/>
                          <a:ea typeface="+mn-ea"/>
                          <a:cs typeface="宋体" panose="02010600030101010101" pitchFamily="2" charset="-122"/>
                        </a:rPr>
                        <a:t>22.13813039</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800" kern="0" dirty="0">
                          <a:solidFill>
                            <a:srgbClr val="000000"/>
                          </a:solidFill>
                          <a:effectLst/>
                          <a:latin typeface="+mn-ea"/>
                          <a:ea typeface="+mn-ea"/>
                          <a:cs typeface="宋体" panose="02010600030101010101" pitchFamily="2" charset="-122"/>
                        </a:rPr>
                        <a:t>113.5386591</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800" kern="0" dirty="0">
                          <a:solidFill>
                            <a:srgbClr val="000000"/>
                          </a:solidFill>
                          <a:effectLst/>
                          <a:latin typeface="+mn-ea"/>
                          <a:ea typeface="+mn-ea"/>
                          <a:cs typeface="宋体" panose="02010600030101010101" pitchFamily="2" charset="-122"/>
                        </a:rPr>
                        <a:t>52.13176346</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w="6350" cap="flat" cmpd="sng" algn="ctr">
                      <a:solidFill>
                        <a:srgbClr val="000000"/>
                      </a:solidFill>
                      <a:prstDash val="solid"/>
                      <a:round/>
                      <a:headEnd type="none" w="med" len="med"/>
                      <a:tailEnd type="none" w="med" len="med"/>
                    </a:lnT>
                    <a:lnB>
                      <a:noFill/>
                    </a:lnB>
                  </a:tcPr>
                </a:tc>
              </a:tr>
              <a:tr h="646853">
                <a:tc>
                  <a:txBody>
                    <a:bodyPr/>
                    <a:lstStyle/>
                    <a:p>
                      <a:pPr algn="ctr" fontAlgn="ctr"/>
                      <a:r>
                        <a:rPr lang="en-US" sz="1800" kern="0">
                          <a:solidFill>
                            <a:srgbClr val="000000"/>
                          </a:solidFill>
                          <a:effectLst/>
                          <a:latin typeface="+mn-ea"/>
                          <a:ea typeface="+mn-ea"/>
                          <a:cs typeface="宋体" panose="02010600030101010101" pitchFamily="2" charset="-122"/>
                        </a:rPr>
                        <a:t>14.54316941</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c>
                  <a:txBody>
                    <a:bodyPr/>
                    <a:lstStyle/>
                    <a:p>
                      <a:pPr algn="ctr" fontAlgn="ctr"/>
                      <a:r>
                        <a:rPr lang="en-US" sz="1800" kern="0">
                          <a:solidFill>
                            <a:srgbClr val="000000"/>
                          </a:solidFill>
                          <a:effectLst/>
                          <a:latin typeface="+mn-ea"/>
                          <a:ea typeface="+mn-ea"/>
                          <a:cs typeface="宋体" panose="02010600030101010101" pitchFamily="2" charset="-122"/>
                        </a:rPr>
                        <a:t>22.13813039</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c>
                  <a:txBody>
                    <a:bodyPr/>
                    <a:lstStyle/>
                    <a:p>
                      <a:pPr algn="ctr" fontAlgn="ctr"/>
                      <a:r>
                        <a:rPr lang="en-US" sz="1800" kern="0">
                          <a:solidFill>
                            <a:srgbClr val="000000"/>
                          </a:solidFill>
                          <a:effectLst/>
                          <a:latin typeface="+mn-ea"/>
                          <a:ea typeface="+mn-ea"/>
                          <a:cs typeface="宋体" panose="02010600030101010101" pitchFamily="2" charset="-122"/>
                        </a:rPr>
                        <a:t>113.5386591</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c>
                  <a:txBody>
                    <a:bodyPr/>
                    <a:lstStyle/>
                    <a:p>
                      <a:pPr algn="ctr" fontAlgn="ctr"/>
                      <a:r>
                        <a:rPr lang="en-US" sz="1800" kern="0" dirty="0">
                          <a:solidFill>
                            <a:srgbClr val="000000"/>
                          </a:solidFill>
                          <a:effectLst/>
                          <a:latin typeface="+mn-ea"/>
                          <a:ea typeface="+mn-ea"/>
                          <a:cs typeface="宋体" panose="02010600030101010101" pitchFamily="2" charset="-122"/>
                        </a:rPr>
                        <a:t>52.13176346</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r>
              <a:tr h="646853">
                <a:tc>
                  <a:txBody>
                    <a:bodyPr/>
                    <a:lstStyle/>
                    <a:p>
                      <a:pPr algn="ctr" fontAlgn="ctr"/>
                      <a:r>
                        <a:rPr lang="en-US" sz="1800" kern="0">
                          <a:solidFill>
                            <a:srgbClr val="000000"/>
                          </a:solidFill>
                          <a:effectLst/>
                          <a:latin typeface="+mn-ea"/>
                          <a:ea typeface="+mn-ea"/>
                          <a:cs typeface="宋体" panose="02010600030101010101" pitchFamily="2" charset="-122"/>
                        </a:rPr>
                        <a:t>109.3420698</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c>
                  <a:txBody>
                    <a:bodyPr/>
                    <a:lstStyle/>
                    <a:p>
                      <a:pPr algn="ctr" fontAlgn="ctr"/>
                      <a:r>
                        <a:rPr lang="en-US" sz="1800" kern="0">
                          <a:solidFill>
                            <a:srgbClr val="000000"/>
                          </a:solidFill>
                          <a:effectLst/>
                          <a:latin typeface="+mn-ea"/>
                          <a:ea typeface="+mn-ea"/>
                          <a:cs typeface="宋体" panose="02010600030101010101" pitchFamily="2" charset="-122"/>
                        </a:rPr>
                        <a:t>22.13774611</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c>
                  <a:txBody>
                    <a:bodyPr/>
                    <a:lstStyle/>
                    <a:p>
                      <a:pPr algn="ctr" fontAlgn="ctr"/>
                      <a:r>
                        <a:rPr lang="en-US" sz="1800" kern="0">
                          <a:solidFill>
                            <a:srgbClr val="000000"/>
                          </a:solidFill>
                          <a:effectLst/>
                          <a:latin typeface="+mn-ea"/>
                          <a:ea typeface="+mn-ea"/>
                          <a:cs typeface="宋体" panose="02010600030101010101" pitchFamily="2" charset="-122"/>
                        </a:rPr>
                        <a:t>113.5379759</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c>
                  <a:txBody>
                    <a:bodyPr/>
                    <a:lstStyle/>
                    <a:p>
                      <a:pPr algn="ctr" fontAlgn="ctr"/>
                      <a:r>
                        <a:rPr lang="en-US" sz="1800" kern="0">
                          <a:solidFill>
                            <a:srgbClr val="000000"/>
                          </a:solidFill>
                          <a:effectLst/>
                          <a:latin typeface="+mn-ea"/>
                          <a:ea typeface="+mn-ea"/>
                          <a:cs typeface="宋体" panose="02010600030101010101" pitchFamily="2" charset="-122"/>
                        </a:rPr>
                        <a:t>4.900000095</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r>
              <a:tr h="646853">
                <a:tc>
                  <a:txBody>
                    <a:bodyPr/>
                    <a:lstStyle/>
                    <a:p>
                      <a:pPr algn="ctr" fontAlgn="ctr"/>
                      <a:r>
                        <a:rPr lang="en-US" sz="1800" kern="0">
                          <a:solidFill>
                            <a:srgbClr val="000000"/>
                          </a:solidFill>
                          <a:effectLst/>
                          <a:latin typeface="+mn-ea"/>
                          <a:ea typeface="+mn-ea"/>
                          <a:cs typeface="宋体" panose="02010600030101010101" pitchFamily="2" charset="-122"/>
                        </a:rPr>
                        <a:t>100.9733335</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c>
                  <a:txBody>
                    <a:bodyPr/>
                    <a:lstStyle/>
                    <a:p>
                      <a:pPr algn="ctr" fontAlgn="ctr"/>
                      <a:r>
                        <a:rPr lang="en-US" sz="1800" kern="0">
                          <a:solidFill>
                            <a:srgbClr val="000000"/>
                          </a:solidFill>
                          <a:effectLst/>
                          <a:latin typeface="+mn-ea"/>
                          <a:ea typeface="+mn-ea"/>
                          <a:cs typeface="宋体" panose="02010600030101010101" pitchFamily="2" charset="-122"/>
                        </a:rPr>
                        <a:t>22.13774571</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c>
                  <a:txBody>
                    <a:bodyPr/>
                    <a:lstStyle/>
                    <a:p>
                      <a:pPr algn="ctr" fontAlgn="ctr"/>
                      <a:r>
                        <a:rPr lang="en-US" sz="1800" kern="0">
                          <a:solidFill>
                            <a:srgbClr val="000000"/>
                          </a:solidFill>
                          <a:effectLst/>
                          <a:latin typeface="+mn-ea"/>
                          <a:ea typeface="+mn-ea"/>
                          <a:cs typeface="宋体" panose="02010600030101010101" pitchFamily="2" charset="-122"/>
                        </a:rPr>
                        <a:t>113.5379506</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c>
                  <a:txBody>
                    <a:bodyPr/>
                    <a:lstStyle/>
                    <a:p>
                      <a:pPr algn="ctr" fontAlgn="ctr"/>
                      <a:r>
                        <a:rPr lang="en-US" sz="1800" kern="0">
                          <a:solidFill>
                            <a:srgbClr val="000000"/>
                          </a:solidFill>
                          <a:effectLst/>
                          <a:latin typeface="+mn-ea"/>
                          <a:ea typeface="+mn-ea"/>
                          <a:cs typeface="宋体" panose="02010600030101010101" pitchFamily="2" charset="-122"/>
                        </a:rPr>
                        <a:t>4.900000095</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tcPr>
                </a:tc>
              </a:tr>
              <a:tr h="646853">
                <a:tc>
                  <a:txBody>
                    <a:bodyPr/>
                    <a:lstStyle/>
                    <a:p>
                      <a:pPr algn="ctr" fontAlgn="ctr"/>
                      <a:r>
                        <a:rPr lang="en-US" sz="1800" kern="0" dirty="0">
                          <a:solidFill>
                            <a:srgbClr val="000000"/>
                          </a:solidFill>
                          <a:effectLst/>
                          <a:latin typeface="+mn-ea"/>
                          <a:ea typeface="+mn-ea"/>
                          <a:cs typeface="宋体" panose="02010600030101010101" pitchFamily="2" charset="-122"/>
                        </a:rPr>
                        <a:t>...</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800" kern="0">
                          <a:solidFill>
                            <a:srgbClr val="000000"/>
                          </a:solidFill>
                          <a:effectLst/>
                          <a:latin typeface="+mn-ea"/>
                          <a:ea typeface="+mn-ea"/>
                          <a:cs typeface="宋体" panose="02010600030101010101" pitchFamily="2" charset="-122"/>
                        </a:rPr>
                        <a:t>...</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800" kern="0">
                          <a:solidFill>
                            <a:srgbClr val="000000"/>
                          </a:solidFill>
                          <a:effectLst/>
                          <a:latin typeface="+mn-ea"/>
                          <a:ea typeface="+mn-ea"/>
                          <a:cs typeface="宋体" panose="02010600030101010101" pitchFamily="2" charset="-122"/>
                        </a:rPr>
                        <a:t>...</a:t>
                      </a:r>
                      <a:endParaRPr lang="zh-CN" sz="1600" kern="10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800" kern="0" dirty="0">
                          <a:solidFill>
                            <a:srgbClr val="000000"/>
                          </a:solidFill>
                          <a:effectLst/>
                          <a:latin typeface="+mn-ea"/>
                          <a:ea typeface="+mn-ea"/>
                          <a:cs typeface="宋体" panose="02010600030101010101" pitchFamily="2" charset="-122"/>
                        </a:rPr>
                        <a:t>...</a:t>
                      </a:r>
                      <a:endParaRPr lang="zh-CN" sz="16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10" name="文本框 9"/>
          <p:cNvSpPr txBox="1"/>
          <p:nvPr/>
        </p:nvSpPr>
        <p:spPr>
          <a:xfrm>
            <a:off x="1513840" y="1531857"/>
            <a:ext cx="6096000" cy="461665"/>
          </a:xfrm>
          <a:prstGeom prst="rect">
            <a:avLst/>
          </a:prstGeom>
          <a:noFill/>
        </p:spPr>
        <p:txBody>
          <a:bodyPr wrap="square">
            <a:spAutoFit/>
          </a:bodyPr>
          <a:lstStyle/>
          <a:p>
            <a:r>
              <a:rPr lang="zh-CN" altLang="en-US" sz="2400" dirty="0"/>
              <a:t>Data samples</a:t>
            </a:r>
            <a:r>
              <a:rPr lang="en-US" altLang="zh-CN" sz="2400" dirty="0"/>
              <a:t>:</a:t>
            </a:r>
            <a:endParaRPr lang="zh-CN" alt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solidFill>
                  <a:schemeClr val="tx2"/>
                </a:solidFill>
                <a:latin typeface="+mn-lt"/>
                <a:ea typeface="+mn-ea"/>
                <a:cs typeface="+mn-ea"/>
                <a:sym typeface="+mn-lt"/>
              </a:rPr>
              <a:t>Data Processing</a:t>
            </a:r>
            <a:endParaRPr lang="en-US" altLang="zh-CN" dirty="0">
              <a:solidFill>
                <a:schemeClr val="tx2"/>
              </a:solidFill>
              <a:latin typeface="+mn-lt"/>
              <a:ea typeface="+mn-ea"/>
              <a:cs typeface="+mn-ea"/>
              <a:sym typeface="+mn-lt"/>
            </a:endParaRPr>
          </a:p>
        </p:txBody>
      </p:sp>
      <p:grpSp>
        <p:nvGrpSpPr>
          <p:cNvPr id="39" name="组合 38"/>
          <p:cNvGrpSpPr/>
          <p:nvPr/>
        </p:nvGrpSpPr>
        <p:grpSpPr>
          <a:xfrm>
            <a:off x="1439015" y="4091313"/>
            <a:ext cx="299086" cy="306401"/>
            <a:chOff x="1277302" y="4259096"/>
            <a:chExt cx="299086" cy="306401"/>
          </a:xfrm>
        </p:grpSpPr>
        <p:grpSp>
          <p:nvGrpSpPr>
            <p:cNvPr id="40" name="Group 4"/>
            <p:cNvGrpSpPr>
              <a:grpSpLocks noChangeAspect="1"/>
            </p:cNvGrpSpPr>
            <p:nvPr/>
          </p:nvGrpSpPr>
          <p:grpSpPr bwMode="auto">
            <a:xfrm>
              <a:off x="1277302" y="4259096"/>
              <a:ext cx="299086" cy="306401"/>
              <a:chOff x="466" y="430"/>
              <a:chExt cx="2698" cy="2764"/>
            </a:xfrm>
            <a:solidFill>
              <a:schemeClr val="accent2">
                <a:alpha val="45000"/>
              </a:schemeClr>
            </a:solidFill>
          </p:grpSpPr>
          <p:sp>
            <p:nvSpPr>
              <p:cNvPr id="41" name="Freeform 5"/>
              <p:cNvSpPr/>
              <p:nvPr>
                <p:custDataLst>
                  <p:tags r:id="rId2"/>
                </p:custDataLst>
              </p:nvPr>
            </p:nvSpPr>
            <p:spPr bwMode="auto">
              <a:xfrm>
                <a:off x="466" y="430"/>
                <a:ext cx="1914" cy="1707"/>
              </a:xfrm>
              <a:custGeom>
                <a:avLst/>
                <a:gdLst>
                  <a:gd name="T0" fmla="*/ 3034 w 3097"/>
                  <a:gd name="T1" fmla="*/ 290 h 2762"/>
                  <a:gd name="T2" fmla="*/ 1874 w 3097"/>
                  <a:gd name="T3" fmla="*/ 126 h 2762"/>
                  <a:gd name="T4" fmla="*/ 797 w 3097"/>
                  <a:gd name="T5" fmla="*/ 599 h 2762"/>
                  <a:gd name="T6" fmla="*/ 394 w 3097"/>
                  <a:gd name="T7" fmla="*/ 1039 h 2762"/>
                  <a:gd name="T8" fmla="*/ 128 w 3097"/>
                  <a:gd name="T9" fmla="*/ 1575 h 2762"/>
                  <a:gd name="T10" fmla="*/ 87 w 3097"/>
                  <a:gd name="T11" fmla="*/ 1719 h 2762"/>
                  <a:gd name="T12" fmla="*/ 54 w 3097"/>
                  <a:gd name="T13" fmla="*/ 1865 h 2762"/>
                  <a:gd name="T14" fmla="*/ 30 w 3097"/>
                  <a:gd name="T15" fmla="*/ 2014 h 2762"/>
                  <a:gd name="T16" fmla="*/ 21 w 3097"/>
                  <a:gd name="T17" fmla="*/ 2164 h 2762"/>
                  <a:gd name="T18" fmla="*/ 75 w 3097"/>
                  <a:gd name="T19" fmla="*/ 2762 h 2762"/>
                  <a:gd name="T20" fmla="*/ 10 w 3097"/>
                  <a:gd name="T21" fmla="*/ 2163 h 2762"/>
                  <a:gd name="T22" fmla="*/ 18 w 3097"/>
                  <a:gd name="T23" fmla="*/ 2012 h 2762"/>
                  <a:gd name="T24" fmla="*/ 39 w 3097"/>
                  <a:gd name="T25" fmla="*/ 1863 h 2762"/>
                  <a:gd name="T26" fmla="*/ 70 w 3097"/>
                  <a:gd name="T27" fmla="*/ 1714 h 2762"/>
                  <a:gd name="T28" fmla="*/ 108 w 3097"/>
                  <a:gd name="T29" fmla="*/ 1568 h 2762"/>
                  <a:gd name="T30" fmla="*/ 368 w 3097"/>
                  <a:gd name="T31" fmla="*/ 1022 h 2762"/>
                  <a:gd name="T32" fmla="*/ 770 w 3097"/>
                  <a:gd name="T33" fmla="*/ 567 h 2762"/>
                  <a:gd name="T34" fmla="*/ 1865 w 3097"/>
                  <a:gd name="T35" fmla="*/ 66 h 2762"/>
                  <a:gd name="T36" fmla="*/ 3067 w 3097"/>
                  <a:gd name="T37" fmla="*/ 214 h 2762"/>
                  <a:gd name="T38" fmla="*/ 3088 w 3097"/>
                  <a:gd name="T39" fmla="*/ 268 h 2762"/>
                  <a:gd name="T40" fmla="*/ 3034 w 3097"/>
                  <a:gd name="T41" fmla="*/ 290 h 2762"/>
                  <a:gd name="T42" fmla="*/ 3034 w 3097"/>
                  <a:gd name="T43" fmla="*/ 290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7" h="2762">
                    <a:moveTo>
                      <a:pt x="3034" y="290"/>
                    </a:moveTo>
                    <a:cubicBezTo>
                      <a:pt x="2674" y="128"/>
                      <a:pt x="2267" y="69"/>
                      <a:pt x="1874" y="126"/>
                    </a:cubicBezTo>
                    <a:cubicBezTo>
                      <a:pt x="1480" y="176"/>
                      <a:pt x="1104" y="346"/>
                      <a:pt x="797" y="599"/>
                    </a:cubicBezTo>
                    <a:cubicBezTo>
                      <a:pt x="643" y="726"/>
                      <a:pt x="510" y="877"/>
                      <a:pt x="394" y="1039"/>
                    </a:cubicBezTo>
                    <a:cubicBezTo>
                      <a:pt x="284" y="1206"/>
                      <a:pt x="192" y="1384"/>
                      <a:pt x="128" y="1575"/>
                    </a:cubicBezTo>
                    <a:cubicBezTo>
                      <a:pt x="110" y="1621"/>
                      <a:pt x="101" y="1671"/>
                      <a:pt x="87" y="1719"/>
                    </a:cubicBezTo>
                    <a:cubicBezTo>
                      <a:pt x="74" y="1767"/>
                      <a:pt x="60" y="1815"/>
                      <a:pt x="54" y="1865"/>
                    </a:cubicBezTo>
                    <a:cubicBezTo>
                      <a:pt x="30" y="2014"/>
                      <a:pt x="30" y="2014"/>
                      <a:pt x="30" y="2014"/>
                    </a:cubicBezTo>
                    <a:cubicBezTo>
                      <a:pt x="21" y="2164"/>
                      <a:pt x="21" y="2164"/>
                      <a:pt x="21" y="2164"/>
                    </a:cubicBezTo>
                    <a:cubicBezTo>
                      <a:pt x="7" y="2364"/>
                      <a:pt x="30" y="2566"/>
                      <a:pt x="75" y="2762"/>
                    </a:cubicBezTo>
                    <a:cubicBezTo>
                      <a:pt x="26" y="2567"/>
                      <a:pt x="0" y="2365"/>
                      <a:pt x="10" y="2163"/>
                    </a:cubicBezTo>
                    <a:cubicBezTo>
                      <a:pt x="18" y="2012"/>
                      <a:pt x="18" y="2012"/>
                      <a:pt x="18" y="2012"/>
                    </a:cubicBezTo>
                    <a:cubicBezTo>
                      <a:pt x="39" y="1863"/>
                      <a:pt x="39" y="1863"/>
                      <a:pt x="39" y="1863"/>
                    </a:cubicBezTo>
                    <a:cubicBezTo>
                      <a:pt x="44" y="1812"/>
                      <a:pt x="57" y="1763"/>
                      <a:pt x="70" y="1714"/>
                    </a:cubicBezTo>
                    <a:cubicBezTo>
                      <a:pt x="83" y="1666"/>
                      <a:pt x="91" y="1616"/>
                      <a:pt x="108" y="1568"/>
                    </a:cubicBezTo>
                    <a:cubicBezTo>
                      <a:pt x="169" y="1375"/>
                      <a:pt x="260" y="1193"/>
                      <a:pt x="368" y="1022"/>
                    </a:cubicBezTo>
                    <a:cubicBezTo>
                      <a:pt x="484" y="855"/>
                      <a:pt x="616" y="700"/>
                      <a:pt x="770" y="567"/>
                    </a:cubicBezTo>
                    <a:cubicBezTo>
                      <a:pt x="1079" y="305"/>
                      <a:pt x="1461" y="124"/>
                      <a:pt x="1865" y="66"/>
                    </a:cubicBezTo>
                    <a:cubicBezTo>
                      <a:pt x="2268" y="0"/>
                      <a:pt x="2690" y="53"/>
                      <a:pt x="3067" y="214"/>
                    </a:cubicBezTo>
                    <a:cubicBezTo>
                      <a:pt x="3087" y="223"/>
                      <a:pt x="3097" y="248"/>
                      <a:pt x="3088" y="268"/>
                    </a:cubicBezTo>
                    <a:cubicBezTo>
                      <a:pt x="3079" y="289"/>
                      <a:pt x="3055" y="299"/>
                      <a:pt x="3034" y="290"/>
                    </a:cubicBezTo>
                    <a:cubicBezTo>
                      <a:pt x="3034" y="290"/>
                      <a:pt x="3034" y="290"/>
                      <a:pt x="3034"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
              <p:cNvSpPr/>
              <p:nvPr>
                <p:custDataLst>
                  <p:tags r:id="rId3"/>
                </p:custDataLst>
              </p:nvPr>
            </p:nvSpPr>
            <p:spPr bwMode="auto">
              <a:xfrm>
                <a:off x="1135" y="1522"/>
                <a:ext cx="2029" cy="1672"/>
              </a:xfrm>
              <a:custGeom>
                <a:avLst/>
                <a:gdLst>
                  <a:gd name="T0" fmla="*/ 67 w 3283"/>
                  <a:gd name="T1" fmla="*/ 2336 h 2704"/>
                  <a:gd name="T2" fmla="*/ 1245 w 3283"/>
                  <a:gd name="T3" fmla="*/ 2605 h 2704"/>
                  <a:gd name="T4" fmla="*/ 1321 w 3283"/>
                  <a:gd name="T5" fmla="*/ 2602 h 2704"/>
                  <a:gd name="T6" fmla="*/ 1397 w 3283"/>
                  <a:gd name="T7" fmla="*/ 2591 h 2704"/>
                  <a:gd name="T8" fmla="*/ 1549 w 3283"/>
                  <a:gd name="T9" fmla="*/ 2567 h 2704"/>
                  <a:gd name="T10" fmla="*/ 1844 w 3283"/>
                  <a:gd name="T11" fmla="*/ 2482 h 2704"/>
                  <a:gd name="T12" fmla="*/ 2126 w 3283"/>
                  <a:gd name="T13" fmla="*/ 2359 h 2704"/>
                  <a:gd name="T14" fmla="*/ 2385 w 3283"/>
                  <a:gd name="T15" fmla="*/ 2192 h 2704"/>
                  <a:gd name="T16" fmla="*/ 2621 w 3283"/>
                  <a:gd name="T17" fmla="*/ 1994 h 2704"/>
                  <a:gd name="T18" fmla="*/ 2823 w 3283"/>
                  <a:gd name="T19" fmla="*/ 1761 h 2704"/>
                  <a:gd name="T20" fmla="*/ 2994 w 3283"/>
                  <a:gd name="T21" fmla="*/ 1503 h 2704"/>
                  <a:gd name="T22" fmla="*/ 3122 w 3283"/>
                  <a:gd name="T23" fmla="*/ 1222 h 2704"/>
                  <a:gd name="T24" fmla="*/ 3212 w 3283"/>
                  <a:gd name="T25" fmla="*/ 925 h 2704"/>
                  <a:gd name="T26" fmla="*/ 3239 w 3283"/>
                  <a:gd name="T27" fmla="*/ 773 h 2704"/>
                  <a:gd name="T28" fmla="*/ 3251 w 3283"/>
                  <a:gd name="T29" fmla="*/ 696 h 2704"/>
                  <a:gd name="T30" fmla="*/ 3256 w 3283"/>
                  <a:gd name="T31" fmla="*/ 619 h 2704"/>
                  <a:gd name="T32" fmla="*/ 3216 w 3283"/>
                  <a:gd name="T33" fmla="*/ 0 h 2704"/>
                  <a:gd name="T34" fmla="*/ 3266 w 3283"/>
                  <a:gd name="T35" fmla="*/ 619 h 2704"/>
                  <a:gd name="T36" fmla="*/ 3262 w 3283"/>
                  <a:gd name="T37" fmla="*/ 697 h 2704"/>
                  <a:gd name="T38" fmla="*/ 3251 w 3283"/>
                  <a:gd name="T39" fmla="*/ 774 h 2704"/>
                  <a:gd name="T40" fmla="*/ 3227 w 3283"/>
                  <a:gd name="T41" fmla="*/ 929 h 2704"/>
                  <a:gd name="T42" fmla="*/ 3141 w 3283"/>
                  <a:gd name="T43" fmla="*/ 1229 h 2704"/>
                  <a:gd name="T44" fmla="*/ 3017 w 3283"/>
                  <a:gd name="T45" fmla="*/ 1516 h 2704"/>
                  <a:gd name="T46" fmla="*/ 2848 w 3283"/>
                  <a:gd name="T47" fmla="*/ 1779 h 2704"/>
                  <a:gd name="T48" fmla="*/ 2646 w 3283"/>
                  <a:gd name="T49" fmla="*/ 2019 h 2704"/>
                  <a:gd name="T50" fmla="*/ 2409 w 3283"/>
                  <a:gd name="T51" fmla="*/ 2225 h 2704"/>
                  <a:gd name="T52" fmla="*/ 2148 w 3283"/>
                  <a:gd name="T53" fmla="*/ 2399 h 2704"/>
                  <a:gd name="T54" fmla="*/ 1862 w 3283"/>
                  <a:gd name="T55" fmla="*/ 2530 h 2704"/>
                  <a:gd name="T56" fmla="*/ 1561 w 3283"/>
                  <a:gd name="T57" fmla="*/ 2622 h 2704"/>
                  <a:gd name="T58" fmla="*/ 1405 w 3283"/>
                  <a:gd name="T59" fmla="*/ 2649 h 2704"/>
                  <a:gd name="T60" fmla="*/ 1327 w 3283"/>
                  <a:gd name="T61" fmla="*/ 2661 h 2704"/>
                  <a:gd name="T62" fmla="*/ 1249 w 3283"/>
                  <a:gd name="T63" fmla="*/ 2667 h 2704"/>
                  <a:gd name="T64" fmla="*/ 28 w 3283"/>
                  <a:gd name="T65" fmla="*/ 2408 h 2704"/>
                  <a:gd name="T66" fmla="*/ 11 w 3283"/>
                  <a:gd name="T67" fmla="*/ 2353 h 2704"/>
                  <a:gd name="T68" fmla="*/ 67 w 3283"/>
                  <a:gd name="T69" fmla="*/ 2336 h 2704"/>
                  <a:gd name="T70" fmla="*/ 67 w 3283"/>
                  <a:gd name="T71" fmla="*/ 2336 h 2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83" h="2704">
                    <a:moveTo>
                      <a:pt x="67" y="2336"/>
                    </a:moveTo>
                    <a:cubicBezTo>
                      <a:pt x="422" y="2537"/>
                      <a:pt x="836" y="2635"/>
                      <a:pt x="1245" y="2605"/>
                    </a:cubicBezTo>
                    <a:cubicBezTo>
                      <a:pt x="1321" y="2602"/>
                      <a:pt x="1321" y="2602"/>
                      <a:pt x="1321" y="2602"/>
                    </a:cubicBezTo>
                    <a:cubicBezTo>
                      <a:pt x="1397" y="2591"/>
                      <a:pt x="1397" y="2591"/>
                      <a:pt x="1397" y="2591"/>
                    </a:cubicBezTo>
                    <a:cubicBezTo>
                      <a:pt x="1448" y="2582"/>
                      <a:pt x="1499" y="2578"/>
                      <a:pt x="1549" y="2567"/>
                    </a:cubicBezTo>
                    <a:cubicBezTo>
                      <a:pt x="1648" y="2542"/>
                      <a:pt x="1749" y="2520"/>
                      <a:pt x="1844" y="2482"/>
                    </a:cubicBezTo>
                    <a:cubicBezTo>
                      <a:pt x="1942" y="2452"/>
                      <a:pt x="2033" y="2402"/>
                      <a:pt x="2126" y="2359"/>
                    </a:cubicBezTo>
                    <a:cubicBezTo>
                      <a:pt x="2213" y="2305"/>
                      <a:pt x="2304" y="2257"/>
                      <a:pt x="2385" y="2192"/>
                    </a:cubicBezTo>
                    <a:cubicBezTo>
                      <a:pt x="2470" y="2135"/>
                      <a:pt x="2543" y="2062"/>
                      <a:pt x="2621" y="1994"/>
                    </a:cubicBezTo>
                    <a:cubicBezTo>
                      <a:pt x="2690" y="1918"/>
                      <a:pt x="2764" y="1846"/>
                      <a:pt x="2823" y="1761"/>
                    </a:cubicBezTo>
                    <a:cubicBezTo>
                      <a:pt x="2889" y="1681"/>
                      <a:pt x="2939" y="1590"/>
                      <a:pt x="2994" y="1503"/>
                    </a:cubicBezTo>
                    <a:cubicBezTo>
                      <a:pt x="3038" y="1410"/>
                      <a:pt x="3090" y="1320"/>
                      <a:pt x="3122" y="1222"/>
                    </a:cubicBezTo>
                    <a:cubicBezTo>
                      <a:pt x="3162" y="1126"/>
                      <a:pt x="3185" y="1025"/>
                      <a:pt x="3212" y="925"/>
                    </a:cubicBezTo>
                    <a:cubicBezTo>
                      <a:pt x="3224" y="875"/>
                      <a:pt x="3230" y="824"/>
                      <a:pt x="3239" y="773"/>
                    </a:cubicBezTo>
                    <a:cubicBezTo>
                      <a:pt x="3251" y="696"/>
                      <a:pt x="3251" y="696"/>
                      <a:pt x="3251" y="696"/>
                    </a:cubicBezTo>
                    <a:cubicBezTo>
                      <a:pt x="3256" y="619"/>
                      <a:pt x="3256" y="619"/>
                      <a:pt x="3256" y="619"/>
                    </a:cubicBezTo>
                    <a:cubicBezTo>
                      <a:pt x="3276" y="412"/>
                      <a:pt x="3258" y="203"/>
                      <a:pt x="3216" y="0"/>
                    </a:cubicBezTo>
                    <a:cubicBezTo>
                      <a:pt x="3262" y="202"/>
                      <a:pt x="3283" y="412"/>
                      <a:pt x="3266" y="619"/>
                    </a:cubicBezTo>
                    <a:cubicBezTo>
                      <a:pt x="3262" y="697"/>
                      <a:pt x="3262" y="697"/>
                      <a:pt x="3262" y="697"/>
                    </a:cubicBezTo>
                    <a:cubicBezTo>
                      <a:pt x="3251" y="774"/>
                      <a:pt x="3251" y="774"/>
                      <a:pt x="3251" y="774"/>
                    </a:cubicBezTo>
                    <a:cubicBezTo>
                      <a:pt x="3243" y="826"/>
                      <a:pt x="3238" y="878"/>
                      <a:pt x="3227" y="929"/>
                    </a:cubicBezTo>
                    <a:cubicBezTo>
                      <a:pt x="3202" y="1030"/>
                      <a:pt x="3180" y="1132"/>
                      <a:pt x="3141" y="1229"/>
                    </a:cubicBezTo>
                    <a:cubicBezTo>
                      <a:pt x="3110" y="1329"/>
                      <a:pt x="3060" y="1421"/>
                      <a:pt x="3017" y="1516"/>
                    </a:cubicBezTo>
                    <a:cubicBezTo>
                      <a:pt x="2962" y="1605"/>
                      <a:pt x="2913" y="1697"/>
                      <a:pt x="2848" y="1779"/>
                    </a:cubicBezTo>
                    <a:cubicBezTo>
                      <a:pt x="2789" y="1866"/>
                      <a:pt x="2715" y="1941"/>
                      <a:pt x="2646" y="2019"/>
                    </a:cubicBezTo>
                    <a:cubicBezTo>
                      <a:pt x="2569" y="2090"/>
                      <a:pt x="2496" y="2165"/>
                      <a:pt x="2409" y="2225"/>
                    </a:cubicBezTo>
                    <a:cubicBezTo>
                      <a:pt x="2328" y="2292"/>
                      <a:pt x="2237" y="2343"/>
                      <a:pt x="2148" y="2399"/>
                    </a:cubicBezTo>
                    <a:cubicBezTo>
                      <a:pt x="2053" y="2445"/>
                      <a:pt x="1962" y="2497"/>
                      <a:pt x="1862" y="2530"/>
                    </a:cubicBezTo>
                    <a:cubicBezTo>
                      <a:pt x="1765" y="2571"/>
                      <a:pt x="1662" y="2595"/>
                      <a:pt x="1561" y="2622"/>
                    </a:cubicBezTo>
                    <a:cubicBezTo>
                      <a:pt x="1510" y="2634"/>
                      <a:pt x="1457" y="2640"/>
                      <a:pt x="1405" y="2649"/>
                    </a:cubicBezTo>
                    <a:cubicBezTo>
                      <a:pt x="1327" y="2661"/>
                      <a:pt x="1327" y="2661"/>
                      <a:pt x="1327" y="2661"/>
                    </a:cubicBezTo>
                    <a:cubicBezTo>
                      <a:pt x="1249" y="2667"/>
                      <a:pt x="1249" y="2667"/>
                      <a:pt x="1249" y="2667"/>
                    </a:cubicBezTo>
                    <a:cubicBezTo>
                      <a:pt x="829" y="2704"/>
                      <a:pt x="399" y="2610"/>
                      <a:pt x="28" y="2408"/>
                    </a:cubicBezTo>
                    <a:cubicBezTo>
                      <a:pt x="8" y="2397"/>
                      <a:pt x="0" y="2372"/>
                      <a:pt x="11" y="2353"/>
                    </a:cubicBezTo>
                    <a:cubicBezTo>
                      <a:pt x="22" y="2333"/>
                      <a:pt x="47" y="2325"/>
                      <a:pt x="67" y="2336"/>
                    </a:cubicBezTo>
                    <a:cubicBezTo>
                      <a:pt x="67" y="2336"/>
                      <a:pt x="67" y="2336"/>
                      <a:pt x="67" y="23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7"/>
              <p:cNvSpPr/>
              <p:nvPr>
                <p:custDataLst>
                  <p:tags r:id="rId4"/>
                </p:custDataLst>
              </p:nvPr>
            </p:nvSpPr>
            <p:spPr bwMode="auto">
              <a:xfrm>
                <a:off x="1454" y="583"/>
                <a:ext cx="1622" cy="1902"/>
              </a:xfrm>
              <a:custGeom>
                <a:avLst/>
                <a:gdLst>
                  <a:gd name="T0" fmla="*/ 2245 w 2624"/>
                  <a:gd name="T1" fmla="*/ 3015 h 3077"/>
                  <a:gd name="T2" fmla="*/ 2538 w 2624"/>
                  <a:gd name="T3" fmla="*/ 1888 h 3077"/>
                  <a:gd name="T4" fmla="*/ 2504 w 2624"/>
                  <a:gd name="T5" fmla="*/ 1594 h 3077"/>
                  <a:gd name="T6" fmla="*/ 2423 w 2624"/>
                  <a:gd name="T7" fmla="*/ 1309 h 3077"/>
                  <a:gd name="T8" fmla="*/ 2139 w 2624"/>
                  <a:gd name="T9" fmla="*/ 789 h 3077"/>
                  <a:gd name="T10" fmla="*/ 1713 w 2624"/>
                  <a:gd name="T11" fmla="*/ 375 h 3077"/>
                  <a:gd name="T12" fmla="*/ 1182 w 2624"/>
                  <a:gd name="T13" fmla="*/ 106 h 3077"/>
                  <a:gd name="T14" fmla="*/ 592 w 2624"/>
                  <a:gd name="T15" fmla="*/ 9 h 3077"/>
                  <a:gd name="T16" fmla="*/ 0 w 2624"/>
                  <a:gd name="T17" fmla="*/ 91 h 3077"/>
                  <a:gd name="T18" fmla="*/ 593 w 2624"/>
                  <a:gd name="T19" fmla="*/ 0 h 3077"/>
                  <a:gd name="T20" fmla="*/ 1187 w 2624"/>
                  <a:gd name="T21" fmla="*/ 88 h 3077"/>
                  <a:gd name="T22" fmla="*/ 1729 w 2624"/>
                  <a:gd name="T23" fmla="*/ 352 h 3077"/>
                  <a:gd name="T24" fmla="*/ 2169 w 2624"/>
                  <a:gd name="T25" fmla="*/ 766 h 3077"/>
                  <a:gd name="T26" fmla="*/ 2467 w 2624"/>
                  <a:gd name="T27" fmla="*/ 1292 h 3077"/>
                  <a:gd name="T28" fmla="*/ 2555 w 2624"/>
                  <a:gd name="T29" fmla="*/ 1583 h 3077"/>
                  <a:gd name="T30" fmla="*/ 2594 w 2624"/>
                  <a:gd name="T31" fmla="*/ 1885 h 3077"/>
                  <a:gd name="T32" fmla="*/ 2309 w 2624"/>
                  <a:gd name="T33" fmla="*/ 3054 h 3077"/>
                  <a:gd name="T34" fmla="*/ 2257 w 2624"/>
                  <a:gd name="T35" fmla="*/ 3067 h 3077"/>
                  <a:gd name="T36" fmla="*/ 2245 w 2624"/>
                  <a:gd name="T37" fmla="*/ 3015 h 3077"/>
                  <a:gd name="T38" fmla="*/ 2245 w 2624"/>
                  <a:gd name="T39" fmla="*/ 3015 h 3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4" h="3077">
                    <a:moveTo>
                      <a:pt x="2245" y="3015"/>
                    </a:moveTo>
                    <a:cubicBezTo>
                      <a:pt x="2453" y="2681"/>
                      <a:pt x="2561" y="2283"/>
                      <a:pt x="2538" y="1888"/>
                    </a:cubicBezTo>
                    <a:cubicBezTo>
                      <a:pt x="2538" y="1789"/>
                      <a:pt x="2518" y="1692"/>
                      <a:pt x="2504" y="1594"/>
                    </a:cubicBezTo>
                    <a:cubicBezTo>
                      <a:pt x="2480" y="1498"/>
                      <a:pt x="2460" y="1401"/>
                      <a:pt x="2423" y="1309"/>
                    </a:cubicBezTo>
                    <a:cubicBezTo>
                      <a:pt x="2355" y="1123"/>
                      <a:pt x="2262" y="945"/>
                      <a:pt x="2139" y="789"/>
                    </a:cubicBezTo>
                    <a:cubicBezTo>
                      <a:pt x="2017" y="633"/>
                      <a:pt x="1877" y="488"/>
                      <a:pt x="1713" y="375"/>
                    </a:cubicBezTo>
                    <a:cubicBezTo>
                      <a:pt x="1550" y="262"/>
                      <a:pt x="1371" y="169"/>
                      <a:pt x="1182" y="106"/>
                    </a:cubicBezTo>
                    <a:cubicBezTo>
                      <a:pt x="991" y="47"/>
                      <a:pt x="793" y="14"/>
                      <a:pt x="592" y="9"/>
                    </a:cubicBezTo>
                    <a:cubicBezTo>
                      <a:pt x="393" y="6"/>
                      <a:pt x="192" y="34"/>
                      <a:pt x="0" y="91"/>
                    </a:cubicBezTo>
                    <a:cubicBezTo>
                      <a:pt x="191" y="31"/>
                      <a:pt x="392" y="0"/>
                      <a:pt x="593" y="0"/>
                    </a:cubicBezTo>
                    <a:cubicBezTo>
                      <a:pt x="794" y="1"/>
                      <a:pt x="994" y="32"/>
                      <a:pt x="1187" y="88"/>
                    </a:cubicBezTo>
                    <a:cubicBezTo>
                      <a:pt x="1380" y="149"/>
                      <a:pt x="1562" y="239"/>
                      <a:pt x="1729" y="352"/>
                    </a:cubicBezTo>
                    <a:cubicBezTo>
                      <a:pt x="1897" y="464"/>
                      <a:pt x="2042" y="609"/>
                      <a:pt x="2169" y="766"/>
                    </a:cubicBezTo>
                    <a:cubicBezTo>
                      <a:pt x="2297" y="923"/>
                      <a:pt x="2395" y="1103"/>
                      <a:pt x="2467" y="1292"/>
                    </a:cubicBezTo>
                    <a:cubicBezTo>
                      <a:pt x="2506" y="1386"/>
                      <a:pt x="2529" y="1485"/>
                      <a:pt x="2555" y="1583"/>
                    </a:cubicBezTo>
                    <a:cubicBezTo>
                      <a:pt x="2570" y="1683"/>
                      <a:pt x="2592" y="1783"/>
                      <a:pt x="2594" y="1885"/>
                    </a:cubicBezTo>
                    <a:cubicBezTo>
                      <a:pt x="2624" y="2291"/>
                      <a:pt x="2520" y="2705"/>
                      <a:pt x="2309" y="3054"/>
                    </a:cubicBezTo>
                    <a:cubicBezTo>
                      <a:pt x="2298" y="3072"/>
                      <a:pt x="2275" y="3077"/>
                      <a:pt x="2257" y="3067"/>
                    </a:cubicBezTo>
                    <a:cubicBezTo>
                      <a:pt x="2240" y="3056"/>
                      <a:pt x="2234" y="3033"/>
                      <a:pt x="2245" y="3015"/>
                    </a:cubicBezTo>
                    <a:cubicBezTo>
                      <a:pt x="2245" y="3015"/>
                      <a:pt x="2245" y="3015"/>
                      <a:pt x="2245" y="30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8"/>
              <p:cNvSpPr/>
              <p:nvPr>
                <p:custDataLst>
                  <p:tags r:id="rId5"/>
                </p:custDataLst>
              </p:nvPr>
            </p:nvSpPr>
            <p:spPr bwMode="auto">
              <a:xfrm>
                <a:off x="564" y="1423"/>
                <a:ext cx="1250" cy="1622"/>
              </a:xfrm>
              <a:custGeom>
                <a:avLst/>
                <a:gdLst>
                  <a:gd name="T0" fmla="*/ 159 w 2022"/>
                  <a:gd name="T1" fmla="*/ 54 h 2624"/>
                  <a:gd name="T2" fmla="*/ 71 w 2022"/>
                  <a:gd name="T3" fmla="*/ 501 h 2624"/>
                  <a:gd name="T4" fmla="*/ 69 w 2022"/>
                  <a:gd name="T5" fmla="*/ 730 h 2624"/>
                  <a:gd name="T6" fmla="*/ 75 w 2022"/>
                  <a:gd name="T7" fmla="*/ 844 h 2624"/>
                  <a:gd name="T8" fmla="*/ 91 w 2022"/>
                  <a:gd name="T9" fmla="*/ 958 h 2624"/>
                  <a:gd name="T10" fmla="*/ 212 w 2022"/>
                  <a:gd name="T11" fmla="*/ 1400 h 2624"/>
                  <a:gd name="T12" fmla="*/ 437 w 2022"/>
                  <a:gd name="T13" fmla="*/ 1800 h 2624"/>
                  <a:gd name="T14" fmla="*/ 1130 w 2022"/>
                  <a:gd name="T15" fmla="*/ 2399 h 2624"/>
                  <a:gd name="T16" fmla="*/ 2022 w 2022"/>
                  <a:gd name="T17" fmla="*/ 2623 h 2624"/>
                  <a:gd name="T18" fmla="*/ 1121 w 2022"/>
                  <a:gd name="T19" fmla="*/ 2415 h 2624"/>
                  <a:gd name="T20" fmla="*/ 407 w 2022"/>
                  <a:gd name="T21" fmla="*/ 1822 h 2624"/>
                  <a:gd name="T22" fmla="*/ 169 w 2022"/>
                  <a:gd name="T23" fmla="*/ 1418 h 2624"/>
                  <a:gd name="T24" fmla="*/ 35 w 2022"/>
                  <a:gd name="T25" fmla="*/ 967 h 2624"/>
                  <a:gd name="T26" fmla="*/ 16 w 2022"/>
                  <a:gd name="T27" fmla="*/ 851 h 2624"/>
                  <a:gd name="T28" fmla="*/ 8 w 2022"/>
                  <a:gd name="T29" fmla="*/ 733 h 2624"/>
                  <a:gd name="T30" fmla="*/ 6 w 2022"/>
                  <a:gd name="T31" fmla="*/ 497 h 2624"/>
                  <a:gd name="T32" fmla="*/ 87 w 2022"/>
                  <a:gd name="T33" fmla="*/ 31 h 2624"/>
                  <a:gd name="T34" fmla="*/ 134 w 2022"/>
                  <a:gd name="T35" fmla="*/ 6 h 2624"/>
                  <a:gd name="T36" fmla="*/ 159 w 2022"/>
                  <a:gd name="T37" fmla="*/ 53 h 2624"/>
                  <a:gd name="T38" fmla="*/ 159 w 2022"/>
                  <a:gd name="T39" fmla="*/ 54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22" h="2624">
                    <a:moveTo>
                      <a:pt x="159" y="54"/>
                    </a:moveTo>
                    <a:cubicBezTo>
                      <a:pt x="112" y="198"/>
                      <a:pt x="83" y="349"/>
                      <a:pt x="71" y="501"/>
                    </a:cubicBezTo>
                    <a:cubicBezTo>
                      <a:pt x="64" y="577"/>
                      <a:pt x="65" y="654"/>
                      <a:pt x="69" y="730"/>
                    </a:cubicBezTo>
                    <a:cubicBezTo>
                      <a:pt x="71" y="768"/>
                      <a:pt x="71" y="806"/>
                      <a:pt x="75" y="844"/>
                    </a:cubicBezTo>
                    <a:cubicBezTo>
                      <a:pt x="91" y="958"/>
                      <a:pt x="91" y="958"/>
                      <a:pt x="91" y="958"/>
                    </a:cubicBezTo>
                    <a:cubicBezTo>
                      <a:pt x="112" y="1110"/>
                      <a:pt x="158" y="1256"/>
                      <a:pt x="212" y="1400"/>
                    </a:cubicBezTo>
                    <a:cubicBezTo>
                      <a:pt x="275" y="1539"/>
                      <a:pt x="345" y="1677"/>
                      <a:pt x="437" y="1800"/>
                    </a:cubicBezTo>
                    <a:cubicBezTo>
                      <a:pt x="617" y="2048"/>
                      <a:pt x="854" y="2259"/>
                      <a:pt x="1130" y="2399"/>
                    </a:cubicBezTo>
                    <a:cubicBezTo>
                      <a:pt x="1404" y="2540"/>
                      <a:pt x="1712" y="2618"/>
                      <a:pt x="2022" y="2623"/>
                    </a:cubicBezTo>
                    <a:cubicBezTo>
                      <a:pt x="1712" y="2624"/>
                      <a:pt x="1401" y="2553"/>
                      <a:pt x="1121" y="2415"/>
                    </a:cubicBezTo>
                    <a:cubicBezTo>
                      <a:pt x="840" y="2280"/>
                      <a:pt x="596" y="2072"/>
                      <a:pt x="407" y="1822"/>
                    </a:cubicBezTo>
                    <a:cubicBezTo>
                      <a:pt x="310" y="1699"/>
                      <a:pt x="236" y="1560"/>
                      <a:pt x="169" y="1418"/>
                    </a:cubicBezTo>
                    <a:cubicBezTo>
                      <a:pt x="111" y="1273"/>
                      <a:pt x="60" y="1123"/>
                      <a:pt x="35" y="967"/>
                    </a:cubicBezTo>
                    <a:cubicBezTo>
                      <a:pt x="16" y="851"/>
                      <a:pt x="16" y="851"/>
                      <a:pt x="16" y="851"/>
                    </a:cubicBezTo>
                    <a:cubicBezTo>
                      <a:pt x="12" y="812"/>
                      <a:pt x="11" y="772"/>
                      <a:pt x="8" y="733"/>
                    </a:cubicBezTo>
                    <a:cubicBezTo>
                      <a:pt x="2" y="654"/>
                      <a:pt x="0" y="575"/>
                      <a:pt x="6" y="497"/>
                    </a:cubicBezTo>
                    <a:cubicBezTo>
                      <a:pt x="14" y="339"/>
                      <a:pt x="42" y="183"/>
                      <a:pt x="87" y="31"/>
                    </a:cubicBezTo>
                    <a:cubicBezTo>
                      <a:pt x="93" y="11"/>
                      <a:pt x="114" y="0"/>
                      <a:pt x="134" y="6"/>
                    </a:cubicBezTo>
                    <a:cubicBezTo>
                      <a:pt x="154" y="12"/>
                      <a:pt x="165" y="33"/>
                      <a:pt x="159" y="53"/>
                    </a:cubicBezTo>
                    <a:cubicBezTo>
                      <a:pt x="159" y="53"/>
                      <a:pt x="159" y="53"/>
                      <a:pt x="15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9"/>
              <p:cNvSpPr/>
              <p:nvPr>
                <p:custDataLst>
                  <p:tags r:id="rId6"/>
                </p:custDataLst>
              </p:nvPr>
            </p:nvSpPr>
            <p:spPr bwMode="auto">
              <a:xfrm>
                <a:off x="802" y="802"/>
                <a:ext cx="1386" cy="1335"/>
              </a:xfrm>
              <a:custGeom>
                <a:avLst/>
                <a:gdLst>
                  <a:gd name="T0" fmla="*/ 2196 w 2242"/>
                  <a:gd name="T1" fmla="*/ 165 h 2160"/>
                  <a:gd name="T2" fmla="*/ 1763 w 2242"/>
                  <a:gd name="T3" fmla="*/ 65 h 2160"/>
                  <a:gd name="T4" fmla="*/ 1318 w 2242"/>
                  <a:gd name="T5" fmla="*/ 88 h 2160"/>
                  <a:gd name="T6" fmla="*/ 896 w 2242"/>
                  <a:gd name="T7" fmla="*/ 236 h 2160"/>
                  <a:gd name="T8" fmla="*/ 532 w 2242"/>
                  <a:gd name="T9" fmla="*/ 497 h 2160"/>
                  <a:gd name="T10" fmla="*/ 85 w 2242"/>
                  <a:gd name="T11" fmla="*/ 1266 h 2160"/>
                  <a:gd name="T12" fmla="*/ 118 w 2242"/>
                  <a:gd name="T13" fmla="*/ 2160 h 2160"/>
                  <a:gd name="T14" fmla="*/ 70 w 2242"/>
                  <a:gd name="T15" fmla="*/ 1263 h 2160"/>
                  <a:gd name="T16" fmla="*/ 511 w 2242"/>
                  <a:gd name="T17" fmla="*/ 475 h 2160"/>
                  <a:gd name="T18" fmla="*/ 878 w 2242"/>
                  <a:gd name="T19" fmla="*/ 203 h 2160"/>
                  <a:gd name="T20" fmla="*/ 1309 w 2242"/>
                  <a:gd name="T21" fmla="*/ 44 h 2160"/>
                  <a:gd name="T22" fmla="*/ 1767 w 2242"/>
                  <a:gd name="T23" fmla="*/ 12 h 2160"/>
                  <a:gd name="T24" fmla="*/ 2218 w 2242"/>
                  <a:gd name="T25" fmla="*/ 109 h 2160"/>
                  <a:gd name="T26" fmla="*/ 2236 w 2242"/>
                  <a:gd name="T27" fmla="*/ 148 h 2160"/>
                  <a:gd name="T28" fmla="*/ 2197 w 2242"/>
                  <a:gd name="T29" fmla="*/ 166 h 2160"/>
                  <a:gd name="T30" fmla="*/ 2196 w 2242"/>
                  <a:gd name="T31" fmla="*/ 16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2" h="2160">
                    <a:moveTo>
                      <a:pt x="2196" y="165"/>
                    </a:moveTo>
                    <a:cubicBezTo>
                      <a:pt x="2058" y="112"/>
                      <a:pt x="1912" y="78"/>
                      <a:pt x="1763" y="65"/>
                    </a:cubicBezTo>
                    <a:cubicBezTo>
                      <a:pt x="1614" y="51"/>
                      <a:pt x="1465" y="64"/>
                      <a:pt x="1318" y="88"/>
                    </a:cubicBezTo>
                    <a:cubicBezTo>
                      <a:pt x="1172" y="121"/>
                      <a:pt x="1029" y="167"/>
                      <a:pt x="896" y="236"/>
                    </a:cubicBezTo>
                    <a:cubicBezTo>
                      <a:pt x="765" y="308"/>
                      <a:pt x="640" y="392"/>
                      <a:pt x="532" y="497"/>
                    </a:cubicBezTo>
                    <a:cubicBezTo>
                      <a:pt x="315" y="704"/>
                      <a:pt x="156" y="973"/>
                      <a:pt x="85" y="1266"/>
                    </a:cubicBezTo>
                    <a:cubicBezTo>
                      <a:pt x="10" y="1558"/>
                      <a:pt x="22" y="1873"/>
                      <a:pt x="118" y="2160"/>
                    </a:cubicBezTo>
                    <a:cubicBezTo>
                      <a:pt x="17" y="1874"/>
                      <a:pt x="0" y="1559"/>
                      <a:pt x="70" y="1263"/>
                    </a:cubicBezTo>
                    <a:cubicBezTo>
                      <a:pt x="137" y="966"/>
                      <a:pt x="294" y="690"/>
                      <a:pt x="511" y="475"/>
                    </a:cubicBezTo>
                    <a:cubicBezTo>
                      <a:pt x="619" y="367"/>
                      <a:pt x="745" y="278"/>
                      <a:pt x="878" y="203"/>
                    </a:cubicBezTo>
                    <a:cubicBezTo>
                      <a:pt x="1013" y="130"/>
                      <a:pt x="1159" y="79"/>
                      <a:pt x="1309" y="44"/>
                    </a:cubicBezTo>
                    <a:cubicBezTo>
                      <a:pt x="1459" y="16"/>
                      <a:pt x="1614" y="0"/>
                      <a:pt x="1767" y="12"/>
                    </a:cubicBezTo>
                    <a:cubicBezTo>
                      <a:pt x="1921" y="23"/>
                      <a:pt x="2073" y="55"/>
                      <a:pt x="2218" y="109"/>
                    </a:cubicBezTo>
                    <a:cubicBezTo>
                      <a:pt x="2233" y="114"/>
                      <a:pt x="2242" y="132"/>
                      <a:pt x="2236" y="148"/>
                    </a:cubicBezTo>
                    <a:cubicBezTo>
                      <a:pt x="2230" y="163"/>
                      <a:pt x="2212" y="172"/>
                      <a:pt x="2197" y="166"/>
                    </a:cubicBezTo>
                    <a:cubicBezTo>
                      <a:pt x="2197" y="166"/>
                      <a:pt x="2196" y="165"/>
                      <a:pt x="219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p:nvPr>
                <p:custDataLst>
                  <p:tags r:id="rId7"/>
                </p:custDataLst>
              </p:nvPr>
            </p:nvSpPr>
            <p:spPr bwMode="auto">
              <a:xfrm>
                <a:off x="1433" y="1568"/>
                <a:ext cx="1390" cy="1257"/>
              </a:xfrm>
              <a:custGeom>
                <a:avLst/>
                <a:gdLst>
                  <a:gd name="T0" fmla="*/ 46 w 2250"/>
                  <a:gd name="T1" fmla="*/ 1868 h 2033"/>
                  <a:gd name="T2" fmla="*/ 464 w 2250"/>
                  <a:gd name="T3" fmla="*/ 1972 h 2033"/>
                  <a:gd name="T4" fmla="*/ 681 w 2250"/>
                  <a:gd name="T5" fmla="*/ 1978 h 2033"/>
                  <a:gd name="T6" fmla="*/ 789 w 2250"/>
                  <a:gd name="T7" fmla="*/ 1972 h 2033"/>
                  <a:gd name="T8" fmla="*/ 896 w 2250"/>
                  <a:gd name="T9" fmla="*/ 1957 h 2033"/>
                  <a:gd name="T10" fmla="*/ 1309 w 2250"/>
                  <a:gd name="T11" fmla="*/ 1826 h 2033"/>
                  <a:gd name="T12" fmla="*/ 1499 w 2250"/>
                  <a:gd name="T13" fmla="*/ 1721 h 2033"/>
                  <a:gd name="T14" fmla="*/ 1672 w 2250"/>
                  <a:gd name="T15" fmla="*/ 1588 h 2033"/>
                  <a:gd name="T16" fmla="*/ 2146 w 2250"/>
                  <a:gd name="T17" fmla="*/ 867 h 2033"/>
                  <a:gd name="T18" fmla="*/ 2173 w 2250"/>
                  <a:gd name="T19" fmla="*/ 0 h 2033"/>
                  <a:gd name="T20" fmla="*/ 2160 w 2250"/>
                  <a:gd name="T21" fmla="*/ 871 h 2033"/>
                  <a:gd name="T22" fmla="*/ 1692 w 2250"/>
                  <a:gd name="T23" fmla="*/ 1611 h 2033"/>
                  <a:gd name="T24" fmla="*/ 1518 w 2250"/>
                  <a:gd name="T25" fmla="*/ 1749 h 2033"/>
                  <a:gd name="T26" fmla="*/ 1325 w 2250"/>
                  <a:gd name="T27" fmla="*/ 1860 h 2033"/>
                  <a:gd name="T28" fmla="*/ 904 w 2250"/>
                  <a:gd name="T29" fmla="*/ 2001 h 2033"/>
                  <a:gd name="T30" fmla="*/ 794 w 2250"/>
                  <a:gd name="T31" fmla="*/ 2019 h 2033"/>
                  <a:gd name="T32" fmla="*/ 683 w 2250"/>
                  <a:gd name="T33" fmla="*/ 2027 h 2033"/>
                  <a:gd name="T34" fmla="*/ 459 w 2250"/>
                  <a:gd name="T35" fmla="*/ 2024 h 2033"/>
                  <a:gd name="T36" fmla="*/ 24 w 2250"/>
                  <a:gd name="T37" fmla="*/ 1925 h 2033"/>
                  <a:gd name="T38" fmla="*/ 6 w 2250"/>
                  <a:gd name="T39" fmla="*/ 1886 h 2033"/>
                  <a:gd name="T40" fmla="*/ 45 w 2250"/>
                  <a:gd name="T41" fmla="*/ 1868 h 2033"/>
                  <a:gd name="T42" fmla="*/ 46 w 2250"/>
                  <a:gd name="T43" fmla="*/ 1868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0" h="2033">
                    <a:moveTo>
                      <a:pt x="46" y="1868"/>
                    </a:moveTo>
                    <a:cubicBezTo>
                      <a:pt x="180" y="1922"/>
                      <a:pt x="321" y="1957"/>
                      <a:pt x="464" y="1972"/>
                    </a:cubicBezTo>
                    <a:cubicBezTo>
                      <a:pt x="536" y="1979"/>
                      <a:pt x="608" y="1983"/>
                      <a:pt x="681" y="1978"/>
                    </a:cubicBezTo>
                    <a:cubicBezTo>
                      <a:pt x="717" y="1976"/>
                      <a:pt x="753" y="1976"/>
                      <a:pt x="789" y="1972"/>
                    </a:cubicBezTo>
                    <a:cubicBezTo>
                      <a:pt x="896" y="1957"/>
                      <a:pt x="896" y="1957"/>
                      <a:pt x="896" y="1957"/>
                    </a:cubicBezTo>
                    <a:cubicBezTo>
                      <a:pt x="1038" y="1932"/>
                      <a:pt x="1179" y="1891"/>
                      <a:pt x="1309" y="1826"/>
                    </a:cubicBezTo>
                    <a:cubicBezTo>
                      <a:pt x="1376" y="1798"/>
                      <a:pt x="1436" y="1757"/>
                      <a:pt x="1499" y="1721"/>
                    </a:cubicBezTo>
                    <a:cubicBezTo>
                      <a:pt x="1557" y="1678"/>
                      <a:pt x="1620" y="1639"/>
                      <a:pt x="1672" y="1588"/>
                    </a:cubicBezTo>
                    <a:cubicBezTo>
                      <a:pt x="1893" y="1399"/>
                      <a:pt x="2055" y="1145"/>
                      <a:pt x="2146" y="867"/>
                    </a:cubicBezTo>
                    <a:cubicBezTo>
                      <a:pt x="2229" y="588"/>
                      <a:pt x="2245" y="285"/>
                      <a:pt x="2173" y="0"/>
                    </a:cubicBezTo>
                    <a:cubicBezTo>
                      <a:pt x="2250" y="284"/>
                      <a:pt x="2240" y="588"/>
                      <a:pt x="2160" y="871"/>
                    </a:cubicBezTo>
                    <a:cubicBezTo>
                      <a:pt x="2074" y="1153"/>
                      <a:pt x="1914" y="1414"/>
                      <a:pt x="1692" y="1611"/>
                    </a:cubicBezTo>
                    <a:cubicBezTo>
                      <a:pt x="1639" y="1664"/>
                      <a:pt x="1577" y="1704"/>
                      <a:pt x="1518" y="1749"/>
                    </a:cubicBezTo>
                    <a:cubicBezTo>
                      <a:pt x="1455" y="1788"/>
                      <a:pt x="1394" y="1830"/>
                      <a:pt x="1325" y="1860"/>
                    </a:cubicBezTo>
                    <a:cubicBezTo>
                      <a:pt x="1194" y="1929"/>
                      <a:pt x="1050" y="1973"/>
                      <a:pt x="904" y="2001"/>
                    </a:cubicBezTo>
                    <a:cubicBezTo>
                      <a:pt x="794" y="2019"/>
                      <a:pt x="794" y="2019"/>
                      <a:pt x="794" y="2019"/>
                    </a:cubicBezTo>
                    <a:cubicBezTo>
                      <a:pt x="757" y="2023"/>
                      <a:pt x="720" y="2024"/>
                      <a:pt x="683" y="2027"/>
                    </a:cubicBezTo>
                    <a:cubicBezTo>
                      <a:pt x="608" y="2033"/>
                      <a:pt x="534" y="2030"/>
                      <a:pt x="459" y="2024"/>
                    </a:cubicBezTo>
                    <a:cubicBezTo>
                      <a:pt x="311" y="2011"/>
                      <a:pt x="164" y="1978"/>
                      <a:pt x="24" y="1925"/>
                    </a:cubicBezTo>
                    <a:cubicBezTo>
                      <a:pt x="8" y="1919"/>
                      <a:pt x="0" y="1901"/>
                      <a:pt x="6" y="1886"/>
                    </a:cubicBezTo>
                    <a:cubicBezTo>
                      <a:pt x="12" y="1870"/>
                      <a:pt x="30" y="1862"/>
                      <a:pt x="45" y="1868"/>
                    </a:cubicBezTo>
                    <a:cubicBezTo>
                      <a:pt x="46" y="1868"/>
                      <a:pt x="46" y="1868"/>
                      <a:pt x="46" y="18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1"/>
              <p:cNvSpPr/>
              <p:nvPr>
                <p:custDataLst>
                  <p:tags r:id="rId8"/>
                </p:custDataLst>
              </p:nvPr>
            </p:nvSpPr>
            <p:spPr bwMode="auto">
              <a:xfrm>
                <a:off x="907" y="1398"/>
                <a:ext cx="1332" cy="1312"/>
              </a:xfrm>
              <a:custGeom>
                <a:avLst/>
                <a:gdLst>
                  <a:gd name="T0" fmla="*/ 233 w 2157"/>
                  <a:gd name="T1" fmla="*/ 42 h 2122"/>
                  <a:gd name="T2" fmla="*/ 95 w 2157"/>
                  <a:gd name="T3" fmla="*/ 903 h 2122"/>
                  <a:gd name="T4" fmla="*/ 496 w 2157"/>
                  <a:gd name="T5" fmla="*/ 1682 h 2122"/>
                  <a:gd name="T6" fmla="*/ 1287 w 2157"/>
                  <a:gd name="T7" fmla="*/ 2069 h 2122"/>
                  <a:gd name="T8" fmla="*/ 2157 w 2157"/>
                  <a:gd name="T9" fmla="*/ 1910 h 2122"/>
                  <a:gd name="T10" fmla="*/ 1285 w 2157"/>
                  <a:gd name="T11" fmla="*/ 2082 h 2122"/>
                  <a:gd name="T12" fmla="*/ 478 w 2157"/>
                  <a:gd name="T13" fmla="*/ 1701 h 2122"/>
                  <a:gd name="T14" fmla="*/ 55 w 2157"/>
                  <a:gd name="T15" fmla="*/ 910 h 2122"/>
                  <a:gd name="T16" fmla="*/ 185 w 2157"/>
                  <a:gd name="T17" fmla="*/ 18 h 2122"/>
                  <a:gd name="T18" fmla="*/ 221 w 2157"/>
                  <a:gd name="T19" fmla="*/ 6 h 2122"/>
                  <a:gd name="T20" fmla="*/ 233 w 2157"/>
                  <a:gd name="T21" fmla="*/ 42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7" h="2122">
                    <a:moveTo>
                      <a:pt x="233" y="42"/>
                    </a:moveTo>
                    <a:cubicBezTo>
                      <a:pt x="96" y="304"/>
                      <a:pt x="46" y="611"/>
                      <a:pt x="95" y="903"/>
                    </a:cubicBezTo>
                    <a:cubicBezTo>
                      <a:pt x="138" y="1197"/>
                      <a:pt x="284" y="1473"/>
                      <a:pt x="496" y="1682"/>
                    </a:cubicBezTo>
                    <a:cubicBezTo>
                      <a:pt x="709" y="1891"/>
                      <a:pt x="990" y="2030"/>
                      <a:pt x="1287" y="2069"/>
                    </a:cubicBezTo>
                    <a:cubicBezTo>
                      <a:pt x="1583" y="2113"/>
                      <a:pt x="1894" y="2055"/>
                      <a:pt x="2157" y="1910"/>
                    </a:cubicBezTo>
                    <a:cubicBezTo>
                      <a:pt x="1896" y="2059"/>
                      <a:pt x="1585" y="2122"/>
                      <a:pt x="1285" y="2082"/>
                    </a:cubicBezTo>
                    <a:cubicBezTo>
                      <a:pt x="985" y="2048"/>
                      <a:pt x="698" y="1910"/>
                      <a:pt x="478" y="1701"/>
                    </a:cubicBezTo>
                    <a:cubicBezTo>
                      <a:pt x="258" y="1492"/>
                      <a:pt x="105" y="1212"/>
                      <a:pt x="55" y="910"/>
                    </a:cubicBezTo>
                    <a:cubicBezTo>
                      <a:pt x="0" y="610"/>
                      <a:pt x="47" y="292"/>
                      <a:pt x="185" y="18"/>
                    </a:cubicBezTo>
                    <a:cubicBezTo>
                      <a:pt x="192" y="5"/>
                      <a:pt x="208" y="0"/>
                      <a:pt x="221" y="6"/>
                    </a:cubicBezTo>
                    <a:cubicBezTo>
                      <a:pt x="235" y="13"/>
                      <a:pt x="240" y="29"/>
                      <a:pt x="23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2"/>
              <p:cNvSpPr/>
              <p:nvPr>
                <p:custDataLst>
                  <p:tags r:id="rId9"/>
                </p:custDataLst>
              </p:nvPr>
            </p:nvSpPr>
            <p:spPr bwMode="auto">
              <a:xfrm>
                <a:off x="1378" y="920"/>
                <a:ext cx="1343" cy="1335"/>
              </a:xfrm>
              <a:custGeom>
                <a:avLst/>
                <a:gdLst>
                  <a:gd name="T0" fmla="*/ 1921 w 2173"/>
                  <a:gd name="T1" fmla="*/ 2117 h 2160"/>
                  <a:gd name="T2" fmla="*/ 2083 w 2173"/>
                  <a:gd name="T3" fmla="*/ 1245 h 2160"/>
                  <a:gd name="T4" fmla="*/ 1686 w 2173"/>
                  <a:gd name="T5" fmla="*/ 448 h 2160"/>
                  <a:gd name="T6" fmla="*/ 883 w 2173"/>
                  <a:gd name="T7" fmla="*/ 53 h 2160"/>
                  <a:gd name="T8" fmla="*/ 0 w 2173"/>
                  <a:gd name="T9" fmla="*/ 222 h 2160"/>
                  <a:gd name="T10" fmla="*/ 885 w 2173"/>
                  <a:gd name="T11" fmla="*/ 39 h 2160"/>
                  <a:gd name="T12" fmla="*/ 1705 w 2173"/>
                  <a:gd name="T13" fmla="*/ 429 h 2160"/>
                  <a:gd name="T14" fmla="*/ 2123 w 2173"/>
                  <a:gd name="T15" fmla="*/ 1239 h 2160"/>
                  <a:gd name="T16" fmla="*/ 1968 w 2173"/>
                  <a:gd name="T17" fmla="*/ 2143 h 2160"/>
                  <a:gd name="T18" fmla="*/ 1932 w 2173"/>
                  <a:gd name="T19" fmla="*/ 2153 h 2160"/>
                  <a:gd name="T20" fmla="*/ 1921 w 2173"/>
                  <a:gd name="T21" fmla="*/ 2117 h 2160"/>
                  <a:gd name="T22" fmla="*/ 1921 w 2173"/>
                  <a:gd name="T23" fmla="*/ 2117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3" h="2160">
                    <a:moveTo>
                      <a:pt x="1921" y="2117"/>
                    </a:moveTo>
                    <a:cubicBezTo>
                      <a:pt x="2068" y="1855"/>
                      <a:pt x="2128" y="1544"/>
                      <a:pt x="2083" y="1245"/>
                    </a:cubicBezTo>
                    <a:cubicBezTo>
                      <a:pt x="2046" y="945"/>
                      <a:pt x="1898" y="663"/>
                      <a:pt x="1686" y="448"/>
                    </a:cubicBezTo>
                    <a:cubicBezTo>
                      <a:pt x="1471" y="235"/>
                      <a:pt x="1185" y="91"/>
                      <a:pt x="883" y="53"/>
                    </a:cubicBezTo>
                    <a:cubicBezTo>
                      <a:pt x="581" y="9"/>
                      <a:pt x="266" y="71"/>
                      <a:pt x="0" y="222"/>
                    </a:cubicBezTo>
                    <a:cubicBezTo>
                      <a:pt x="263" y="67"/>
                      <a:pt x="579" y="0"/>
                      <a:pt x="885" y="39"/>
                    </a:cubicBezTo>
                    <a:cubicBezTo>
                      <a:pt x="1190" y="74"/>
                      <a:pt x="1482" y="215"/>
                      <a:pt x="1705" y="429"/>
                    </a:cubicBezTo>
                    <a:cubicBezTo>
                      <a:pt x="1924" y="645"/>
                      <a:pt x="2080" y="931"/>
                      <a:pt x="2123" y="1239"/>
                    </a:cubicBezTo>
                    <a:cubicBezTo>
                      <a:pt x="2173" y="1546"/>
                      <a:pt x="2117" y="1869"/>
                      <a:pt x="1968" y="2143"/>
                    </a:cubicBezTo>
                    <a:cubicBezTo>
                      <a:pt x="1961" y="2155"/>
                      <a:pt x="1945" y="2160"/>
                      <a:pt x="1932" y="2153"/>
                    </a:cubicBezTo>
                    <a:cubicBezTo>
                      <a:pt x="1919" y="2146"/>
                      <a:pt x="1914" y="2130"/>
                      <a:pt x="1921" y="2117"/>
                    </a:cubicBezTo>
                    <a:cubicBezTo>
                      <a:pt x="1921" y="2117"/>
                      <a:pt x="1921" y="2117"/>
                      <a:pt x="1921" y="2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椭圆 49"/>
            <p:cNvSpPr/>
            <p:nvPr>
              <p:custDataLst>
                <p:tags r:id="rId10"/>
              </p:custDataLst>
            </p:nvPr>
          </p:nvSpPr>
          <p:spPr>
            <a:xfrm>
              <a:off x="1310005" y="4295456"/>
              <a:ext cx="233680" cy="233680"/>
            </a:xfrm>
            <a:prstGeom prst="ellipse">
              <a:avLst/>
            </a:prstGeom>
            <a:gradFill>
              <a:gsLst>
                <a:gs pos="0">
                  <a:schemeClr val="accent4"/>
                </a:gs>
                <a:gs pos="100000">
                  <a:schemeClr val="accent5"/>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577096" y="1843096"/>
            <a:ext cx="299086" cy="306401"/>
            <a:chOff x="1277302" y="4259096"/>
            <a:chExt cx="299086" cy="306401"/>
          </a:xfrm>
        </p:grpSpPr>
        <p:grpSp>
          <p:nvGrpSpPr>
            <p:cNvPr id="52" name="Group 4"/>
            <p:cNvGrpSpPr>
              <a:grpSpLocks noChangeAspect="1"/>
            </p:cNvGrpSpPr>
            <p:nvPr/>
          </p:nvGrpSpPr>
          <p:grpSpPr bwMode="auto">
            <a:xfrm>
              <a:off x="1277302" y="4259096"/>
              <a:ext cx="299086" cy="306401"/>
              <a:chOff x="466" y="430"/>
              <a:chExt cx="2698" cy="2764"/>
            </a:xfrm>
            <a:solidFill>
              <a:schemeClr val="accent2">
                <a:alpha val="45000"/>
              </a:schemeClr>
            </a:solidFill>
          </p:grpSpPr>
          <p:sp>
            <p:nvSpPr>
              <p:cNvPr id="53" name="Freeform 5"/>
              <p:cNvSpPr/>
              <p:nvPr>
                <p:custDataLst>
                  <p:tags r:id="rId11"/>
                </p:custDataLst>
              </p:nvPr>
            </p:nvSpPr>
            <p:spPr bwMode="auto">
              <a:xfrm>
                <a:off x="466" y="430"/>
                <a:ext cx="1914" cy="1707"/>
              </a:xfrm>
              <a:custGeom>
                <a:avLst/>
                <a:gdLst>
                  <a:gd name="T0" fmla="*/ 3034 w 3097"/>
                  <a:gd name="T1" fmla="*/ 290 h 2762"/>
                  <a:gd name="T2" fmla="*/ 1874 w 3097"/>
                  <a:gd name="T3" fmla="*/ 126 h 2762"/>
                  <a:gd name="T4" fmla="*/ 797 w 3097"/>
                  <a:gd name="T5" fmla="*/ 599 h 2762"/>
                  <a:gd name="T6" fmla="*/ 394 w 3097"/>
                  <a:gd name="T7" fmla="*/ 1039 h 2762"/>
                  <a:gd name="T8" fmla="*/ 128 w 3097"/>
                  <a:gd name="T9" fmla="*/ 1575 h 2762"/>
                  <a:gd name="T10" fmla="*/ 87 w 3097"/>
                  <a:gd name="T11" fmla="*/ 1719 h 2762"/>
                  <a:gd name="T12" fmla="*/ 54 w 3097"/>
                  <a:gd name="T13" fmla="*/ 1865 h 2762"/>
                  <a:gd name="T14" fmla="*/ 30 w 3097"/>
                  <a:gd name="T15" fmla="*/ 2014 h 2762"/>
                  <a:gd name="T16" fmla="*/ 21 w 3097"/>
                  <a:gd name="T17" fmla="*/ 2164 h 2762"/>
                  <a:gd name="T18" fmla="*/ 75 w 3097"/>
                  <a:gd name="T19" fmla="*/ 2762 h 2762"/>
                  <a:gd name="T20" fmla="*/ 10 w 3097"/>
                  <a:gd name="T21" fmla="*/ 2163 h 2762"/>
                  <a:gd name="T22" fmla="*/ 18 w 3097"/>
                  <a:gd name="T23" fmla="*/ 2012 h 2762"/>
                  <a:gd name="T24" fmla="*/ 39 w 3097"/>
                  <a:gd name="T25" fmla="*/ 1863 h 2762"/>
                  <a:gd name="T26" fmla="*/ 70 w 3097"/>
                  <a:gd name="T27" fmla="*/ 1714 h 2762"/>
                  <a:gd name="T28" fmla="*/ 108 w 3097"/>
                  <a:gd name="T29" fmla="*/ 1568 h 2762"/>
                  <a:gd name="T30" fmla="*/ 368 w 3097"/>
                  <a:gd name="T31" fmla="*/ 1022 h 2762"/>
                  <a:gd name="T32" fmla="*/ 770 w 3097"/>
                  <a:gd name="T33" fmla="*/ 567 h 2762"/>
                  <a:gd name="T34" fmla="*/ 1865 w 3097"/>
                  <a:gd name="T35" fmla="*/ 66 h 2762"/>
                  <a:gd name="T36" fmla="*/ 3067 w 3097"/>
                  <a:gd name="T37" fmla="*/ 214 h 2762"/>
                  <a:gd name="T38" fmla="*/ 3088 w 3097"/>
                  <a:gd name="T39" fmla="*/ 268 h 2762"/>
                  <a:gd name="T40" fmla="*/ 3034 w 3097"/>
                  <a:gd name="T41" fmla="*/ 290 h 2762"/>
                  <a:gd name="T42" fmla="*/ 3034 w 3097"/>
                  <a:gd name="T43" fmla="*/ 290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7" h="2762">
                    <a:moveTo>
                      <a:pt x="3034" y="290"/>
                    </a:moveTo>
                    <a:cubicBezTo>
                      <a:pt x="2674" y="128"/>
                      <a:pt x="2267" y="69"/>
                      <a:pt x="1874" y="126"/>
                    </a:cubicBezTo>
                    <a:cubicBezTo>
                      <a:pt x="1480" y="176"/>
                      <a:pt x="1104" y="346"/>
                      <a:pt x="797" y="599"/>
                    </a:cubicBezTo>
                    <a:cubicBezTo>
                      <a:pt x="643" y="726"/>
                      <a:pt x="510" y="877"/>
                      <a:pt x="394" y="1039"/>
                    </a:cubicBezTo>
                    <a:cubicBezTo>
                      <a:pt x="284" y="1206"/>
                      <a:pt x="192" y="1384"/>
                      <a:pt x="128" y="1575"/>
                    </a:cubicBezTo>
                    <a:cubicBezTo>
                      <a:pt x="110" y="1621"/>
                      <a:pt x="101" y="1671"/>
                      <a:pt x="87" y="1719"/>
                    </a:cubicBezTo>
                    <a:cubicBezTo>
                      <a:pt x="74" y="1767"/>
                      <a:pt x="60" y="1815"/>
                      <a:pt x="54" y="1865"/>
                    </a:cubicBezTo>
                    <a:cubicBezTo>
                      <a:pt x="30" y="2014"/>
                      <a:pt x="30" y="2014"/>
                      <a:pt x="30" y="2014"/>
                    </a:cubicBezTo>
                    <a:cubicBezTo>
                      <a:pt x="21" y="2164"/>
                      <a:pt x="21" y="2164"/>
                      <a:pt x="21" y="2164"/>
                    </a:cubicBezTo>
                    <a:cubicBezTo>
                      <a:pt x="7" y="2364"/>
                      <a:pt x="30" y="2566"/>
                      <a:pt x="75" y="2762"/>
                    </a:cubicBezTo>
                    <a:cubicBezTo>
                      <a:pt x="26" y="2567"/>
                      <a:pt x="0" y="2365"/>
                      <a:pt x="10" y="2163"/>
                    </a:cubicBezTo>
                    <a:cubicBezTo>
                      <a:pt x="18" y="2012"/>
                      <a:pt x="18" y="2012"/>
                      <a:pt x="18" y="2012"/>
                    </a:cubicBezTo>
                    <a:cubicBezTo>
                      <a:pt x="39" y="1863"/>
                      <a:pt x="39" y="1863"/>
                      <a:pt x="39" y="1863"/>
                    </a:cubicBezTo>
                    <a:cubicBezTo>
                      <a:pt x="44" y="1812"/>
                      <a:pt x="57" y="1763"/>
                      <a:pt x="70" y="1714"/>
                    </a:cubicBezTo>
                    <a:cubicBezTo>
                      <a:pt x="83" y="1666"/>
                      <a:pt x="91" y="1616"/>
                      <a:pt x="108" y="1568"/>
                    </a:cubicBezTo>
                    <a:cubicBezTo>
                      <a:pt x="169" y="1375"/>
                      <a:pt x="260" y="1193"/>
                      <a:pt x="368" y="1022"/>
                    </a:cubicBezTo>
                    <a:cubicBezTo>
                      <a:pt x="484" y="855"/>
                      <a:pt x="616" y="700"/>
                      <a:pt x="770" y="567"/>
                    </a:cubicBezTo>
                    <a:cubicBezTo>
                      <a:pt x="1079" y="305"/>
                      <a:pt x="1461" y="124"/>
                      <a:pt x="1865" y="66"/>
                    </a:cubicBezTo>
                    <a:cubicBezTo>
                      <a:pt x="2268" y="0"/>
                      <a:pt x="2690" y="53"/>
                      <a:pt x="3067" y="214"/>
                    </a:cubicBezTo>
                    <a:cubicBezTo>
                      <a:pt x="3087" y="223"/>
                      <a:pt x="3097" y="248"/>
                      <a:pt x="3088" y="268"/>
                    </a:cubicBezTo>
                    <a:cubicBezTo>
                      <a:pt x="3079" y="289"/>
                      <a:pt x="3055" y="299"/>
                      <a:pt x="3034" y="290"/>
                    </a:cubicBezTo>
                    <a:cubicBezTo>
                      <a:pt x="3034" y="290"/>
                      <a:pt x="3034" y="290"/>
                      <a:pt x="3034"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
              <p:cNvSpPr/>
              <p:nvPr>
                <p:custDataLst>
                  <p:tags r:id="rId12"/>
                </p:custDataLst>
              </p:nvPr>
            </p:nvSpPr>
            <p:spPr bwMode="auto">
              <a:xfrm>
                <a:off x="1135" y="1522"/>
                <a:ext cx="2029" cy="1672"/>
              </a:xfrm>
              <a:custGeom>
                <a:avLst/>
                <a:gdLst>
                  <a:gd name="T0" fmla="*/ 67 w 3283"/>
                  <a:gd name="T1" fmla="*/ 2336 h 2704"/>
                  <a:gd name="T2" fmla="*/ 1245 w 3283"/>
                  <a:gd name="T3" fmla="*/ 2605 h 2704"/>
                  <a:gd name="T4" fmla="*/ 1321 w 3283"/>
                  <a:gd name="T5" fmla="*/ 2602 h 2704"/>
                  <a:gd name="T6" fmla="*/ 1397 w 3283"/>
                  <a:gd name="T7" fmla="*/ 2591 h 2704"/>
                  <a:gd name="T8" fmla="*/ 1549 w 3283"/>
                  <a:gd name="T9" fmla="*/ 2567 h 2704"/>
                  <a:gd name="T10" fmla="*/ 1844 w 3283"/>
                  <a:gd name="T11" fmla="*/ 2482 h 2704"/>
                  <a:gd name="T12" fmla="*/ 2126 w 3283"/>
                  <a:gd name="T13" fmla="*/ 2359 h 2704"/>
                  <a:gd name="T14" fmla="*/ 2385 w 3283"/>
                  <a:gd name="T15" fmla="*/ 2192 h 2704"/>
                  <a:gd name="T16" fmla="*/ 2621 w 3283"/>
                  <a:gd name="T17" fmla="*/ 1994 h 2704"/>
                  <a:gd name="T18" fmla="*/ 2823 w 3283"/>
                  <a:gd name="T19" fmla="*/ 1761 h 2704"/>
                  <a:gd name="T20" fmla="*/ 2994 w 3283"/>
                  <a:gd name="T21" fmla="*/ 1503 h 2704"/>
                  <a:gd name="T22" fmla="*/ 3122 w 3283"/>
                  <a:gd name="T23" fmla="*/ 1222 h 2704"/>
                  <a:gd name="T24" fmla="*/ 3212 w 3283"/>
                  <a:gd name="T25" fmla="*/ 925 h 2704"/>
                  <a:gd name="T26" fmla="*/ 3239 w 3283"/>
                  <a:gd name="T27" fmla="*/ 773 h 2704"/>
                  <a:gd name="T28" fmla="*/ 3251 w 3283"/>
                  <a:gd name="T29" fmla="*/ 696 h 2704"/>
                  <a:gd name="T30" fmla="*/ 3256 w 3283"/>
                  <a:gd name="T31" fmla="*/ 619 h 2704"/>
                  <a:gd name="T32" fmla="*/ 3216 w 3283"/>
                  <a:gd name="T33" fmla="*/ 0 h 2704"/>
                  <a:gd name="T34" fmla="*/ 3266 w 3283"/>
                  <a:gd name="T35" fmla="*/ 619 h 2704"/>
                  <a:gd name="T36" fmla="*/ 3262 w 3283"/>
                  <a:gd name="T37" fmla="*/ 697 h 2704"/>
                  <a:gd name="T38" fmla="*/ 3251 w 3283"/>
                  <a:gd name="T39" fmla="*/ 774 h 2704"/>
                  <a:gd name="T40" fmla="*/ 3227 w 3283"/>
                  <a:gd name="T41" fmla="*/ 929 h 2704"/>
                  <a:gd name="T42" fmla="*/ 3141 w 3283"/>
                  <a:gd name="T43" fmla="*/ 1229 h 2704"/>
                  <a:gd name="T44" fmla="*/ 3017 w 3283"/>
                  <a:gd name="T45" fmla="*/ 1516 h 2704"/>
                  <a:gd name="T46" fmla="*/ 2848 w 3283"/>
                  <a:gd name="T47" fmla="*/ 1779 h 2704"/>
                  <a:gd name="T48" fmla="*/ 2646 w 3283"/>
                  <a:gd name="T49" fmla="*/ 2019 h 2704"/>
                  <a:gd name="T50" fmla="*/ 2409 w 3283"/>
                  <a:gd name="T51" fmla="*/ 2225 h 2704"/>
                  <a:gd name="T52" fmla="*/ 2148 w 3283"/>
                  <a:gd name="T53" fmla="*/ 2399 h 2704"/>
                  <a:gd name="T54" fmla="*/ 1862 w 3283"/>
                  <a:gd name="T55" fmla="*/ 2530 h 2704"/>
                  <a:gd name="T56" fmla="*/ 1561 w 3283"/>
                  <a:gd name="T57" fmla="*/ 2622 h 2704"/>
                  <a:gd name="T58" fmla="*/ 1405 w 3283"/>
                  <a:gd name="T59" fmla="*/ 2649 h 2704"/>
                  <a:gd name="T60" fmla="*/ 1327 w 3283"/>
                  <a:gd name="T61" fmla="*/ 2661 h 2704"/>
                  <a:gd name="T62" fmla="*/ 1249 w 3283"/>
                  <a:gd name="T63" fmla="*/ 2667 h 2704"/>
                  <a:gd name="T64" fmla="*/ 28 w 3283"/>
                  <a:gd name="T65" fmla="*/ 2408 h 2704"/>
                  <a:gd name="T66" fmla="*/ 11 w 3283"/>
                  <a:gd name="T67" fmla="*/ 2353 h 2704"/>
                  <a:gd name="T68" fmla="*/ 67 w 3283"/>
                  <a:gd name="T69" fmla="*/ 2336 h 2704"/>
                  <a:gd name="T70" fmla="*/ 67 w 3283"/>
                  <a:gd name="T71" fmla="*/ 2336 h 2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83" h="2704">
                    <a:moveTo>
                      <a:pt x="67" y="2336"/>
                    </a:moveTo>
                    <a:cubicBezTo>
                      <a:pt x="422" y="2537"/>
                      <a:pt x="836" y="2635"/>
                      <a:pt x="1245" y="2605"/>
                    </a:cubicBezTo>
                    <a:cubicBezTo>
                      <a:pt x="1321" y="2602"/>
                      <a:pt x="1321" y="2602"/>
                      <a:pt x="1321" y="2602"/>
                    </a:cubicBezTo>
                    <a:cubicBezTo>
                      <a:pt x="1397" y="2591"/>
                      <a:pt x="1397" y="2591"/>
                      <a:pt x="1397" y="2591"/>
                    </a:cubicBezTo>
                    <a:cubicBezTo>
                      <a:pt x="1448" y="2582"/>
                      <a:pt x="1499" y="2578"/>
                      <a:pt x="1549" y="2567"/>
                    </a:cubicBezTo>
                    <a:cubicBezTo>
                      <a:pt x="1648" y="2542"/>
                      <a:pt x="1749" y="2520"/>
                      <a:pt x="1844" y="2482"/>
                    </a:cubicBezTo>
                    <a:cubicBezTo>
                      <a:pt x="1942" y="2452"/>
                      <a:pt x="2033" y="2402"/>
                      <a:pt x="2126" y="2359"/>
                    </a:cubicBezTo>
                    <a:cubicBezTo>
                      <a:pt x="2213" y="2305"/>
                      <a:pt x="2304" y="2257"/>
                      <a:pt x="2385" y="2192"/>
                    </a:cubicBezTo>
                    <a:cubicBezTo>
                      <a:pt x="2470" y="2135"/>
                      <a:pt x="2543" y="2062"/>
                      <a:pt x="2621" y="1994"/>
                    </a:cubicBezTo>
                    <a:cubicBezTo>
                      <a:pt x="2690" y="1918"/>
                      <a:pt x="2764" y="1846"/>
                      <a:pt x="2823" y="1761"/>
                    </a:cubicBezTo>
                    <a:cubicBezTo>
                      <a:pt x="2889" y="1681"/>
                      <a:pt x="2939" y="1590"/>
                      <a:pt x="2994" y="1503"/>
                    </a:cubicBezTo>
                    <a:cubicBezTo>
                      <a:pt x="3038" y="1410"/>
                      <a:pt x="3090" y="1320"/>
                      <a:pt x="3122" y="1222"/>
                    </a:cubicBezTo>
                    <a:cubicBezTo>
                      <a:pt x="3162" y="1126"/>
                      <a:pt x="3185" y="1025"/>
                      <a:pt x="3212" y="925"/>
                    </a:cubicBezTo>
                    <a:cubicBezTo>
                      <a:pt x="3224" y="875"/>
                      <a:pt x="3230" y="824"/>
                      <a:pt x="3239" y="773"/>
                    </a:cubicBezTo>
                    <a:cubicBezTo>
                      <a:pt x="3251" y="696"/>
                      <a:pt x="3251" y="696"/>
                      <a:pt x="3251" y="696"/>
                    </a:cubicBezTo>
                    <a:cubicBezTo>
                      <a:pt x="3256" y="619"/>
                      <a:pt x="3256" y="619"/>
                      <a:pt x="3256" y="619"/>
                    </a:cubicBezTo>
                    <a:cubicBezTo>
                      <a:pt x="3276" y="412"/>
                      <a:pt x="3258" y="203"/>
                      <a:pt x="3216" y="0"/>
                    </a:cubicBezTo>
                    <a:cubicBezTo>
                      <a:pt x="3262" y="202"/>
                      <a:pt x="3283" y="412"/>
                      <a:pt x="3266" y="619"/>
                    </a:cubicBezTo>
                    <a:cubicBezTo>
                      <a:pt x="3262" y="697"/>
                      <a:pt x="3262" y="697"/>
                      <a:pt x="3262" y="697"/>
                    </a:cubicBezTo>
                    <a:cubicBezTo>
                      <a:pt x="3251" y="774"/>
                      <a:pt x="3251" y="774"/>
                      <a:pt x="3251" y="774"/>
                    </a:cubicBezTo>
                    <a:cubicBezTo>
                      <a:pt x="3243" y="826"/>
                      <a:pt x="3238" y="878"/>
                      <a:pt x="3227" y="929"/>
                    </a:cubicBezTo>
                    <a:cubicBezTo>
                      <a:pt x="3202" y="1030"/>
                      <a:pt x="3180" y="1132"/>
                      <a:pt x="3141" y="1229"/>
                    </a:cubicBezTo>
                    <a:cubicBezTo>
                      <a:pt x="3110" y="1329"/>
                      <a:pt x="3060" y="1421"/>
                      <a:pt x="3017" y="1516"/>
                    </a:cubicBezTo>
                    <a:cubicBezTo>
                      <a:pt x="2962" y="1605"/>
                      <a:pt x="2913" y="1697"/>
                      <a:pt x="2848" y="1779"/>
                    </a:cubicBezTo>
                    <a:cubicBezTo>
                      <a:pt x="2789" y="1866"/>
                      <a:pt x="2715" y="1941"/>
                      <a:pt x="2646" y="2019"/>
                    </a:cubicBezTo>
                    <a:cubicBezTo>
                      <a:pt x="2569" y="2090"/>
                      <a:pt x="2496" y="2165"/>
                      <a:pt x="2409" y="2225"/>
                    </a:cubicBezTo>
                    <a:cubicBezTo>
                      <a:pt x="2328" y="2292"/>
                      <a:pt x="2237" y="2343"/>
                      <a:pt x="2148" y="2399"/>
                    </a:cubicBezTo>
                    <a:cubicBezTo>
                      <a:pt x="2053" y="2445"/>
                      <a:pt x="1962" y="2497"/>
                      <a:pt x="1862" y="2530"/>
                    </a:cubicBezTo>
                    <a:cubicBezTo>
                      <a:pt x="1765" y="2571"/>
                      <a:pt x="1662" y="2595"/>
                      <a:pt x="1561" y="2622"/>
                    </a:cubicBezTo>
                    <a:cubicBezTo>
                      <a:pt x="1510" y="2634"/>
                      <a:pt x="1457" y="2640"/>
                      <a:pt x="1405" y="2649"/>
                    </a:cubicBezTo>
                    <a:cubicBezTo>
                      <a:pt x="1327" y="2661"/>
                      <a:pt x="1327" y="2661"/>
                      <a:pt x="1327" y="2661"/>
                    </a:cubicBezTo>
                    <a:cubicBezTo>
                      <a:pt x="1249" y="2667"/>
                      <a:pt x="1249" y="2667"/>
                      <a:pt x="1249" y="2667"/>
                    </a:cubicBezTo>
                    <a:cubicBezTo>
                      <a:pt x="829" y="2704"/>
                      <a:pt x="399" y="2610"/>
                      <a:pt x="28" y="2408"/>
                    </a:cubicBezTo>
                    <a:cubicBezTo>
                      <a:pt x="8" y="2397"/>
                      <a:pt x="0" y="2372"/>
                      <a:pt x="11" y="2353"/>
                    </a:cubicBezTo>
                    <a:cubicBezTo>
                      <a:pt x="22" y="2333"/>
                      <a:pt x="47" y="2325"/>
                      <a:pt x="67" y="2336"/>
                    </a:cubicBezTo>
                    <a:cubicBezTo>
                      <a:pt x="67" y="2336"/>
                      <a:pt x="67" y="2336"/>
                      <a:pt x="67" y="23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
              <p:cNvSpPr/>
              <p:nvPr>
                <p:custDataLst>
                  <p:tags r:id="rId13"/>
                </p:custDataLst>
              </p:nvPr>
            </p:nvSpPr>
            <p:spPr bwMode="auto">
              <a:xfrm>
                <a:off x="1454" y="583"/>
                <a:ext cx="1622" cy="1902"/>
              </a:xfrm>
              <a:custGeom>
                <a:avLst/>
                <a:gdLst>
                  <a:gd name="T0" fmla="*/ 2245 w 2624"/>
                  <a:gd name="T1" fmla="*/ 3015 h 3077"/>
                  <a:gd name="T2" fmla="*/ 2538 w 2624"/>
                  <a:gd name="T3" fmla="*/ 1888 h 3077"/>
                  <a:gd name="T4" fmla="*/ 2504 w 2624"/>
                  <a:gd name="T5" fmla="*/ 1594 h 3077"/>
                  <a:gd name="T6" fmla="*/ 2423 w 2624"/>
                  <a:gd name="T7" fmla="*/ 1309 h 3077"/>
                  <a:gd name="T8" fmla="*/ 2139 w 2624"/>
                  <a:gd name="T9" fmla="*/ 789 h 3077"/>
                  <a:gd name="T10" fmla="*/ 1713 w 2624"/>
                  <a:gd name="T11" fmla="*/ 375 h 3077"/>
                  <a:gd name="T12" fmla="*/ 1182 w 2624"/>
                  <a:gd name="T13" fmla="*/ 106 h 3077"/>
                  <a:gd name="T14" fmla="*/ 592 w 2624"/>
                  <a:gd name="T15" fmla="*/ 9 h 3077"/>
                  <a:gd name="T16" fmla="*/ 0 w 2624"/>
                  <a:gd name="T17" fmla="*/ 91 h 3077"/>
                  <a:gd name="T18" fmla="*/ 593 w 2624"/>
                  <a:gd name="T19" fmla="*/ 0 h 3077"/>
                  <a:gd name="T20" fmla="*/ 1187 w 2624"/>
                  <a:gd name="T21" fmla="*/ 88 h 3077"/>
                  <a:gd name="T22" fmla="*/ 1729 w 2624"/>
                  <a:gd name="T23" fmla="*/ 352 h 3077"/>
                  <a:gd name="T24" fmla="*/ 2169 w 2624"/>
                  <a:gd name="T25" fmla="*/ 766 h 3077"/>
                  <a:gd name="T26" fmla="*/ 2467 w 2624"/>
                  <a:gd name="T27" fmla="*/ 1292 h 3077"/>
                  <a:gd name="T28" fmla="*/ 2555 w 2624"/>
                  <a:gd name="T29" fmla="*/ 1583 h 3077"/>
                  <a:gd name="T30" fmla="*/ 2594 w 2624"/>
                  <a:gd name="T31" fmla="*/ 1885 h 3077"/>
                  <a:gd name="T32" fmla="*/ 2309 w 2624"/>
                  <a:gd name="T33" fmla="*/ 3054 h 3077"/>
                  <a:gd name="T34" fmla="*/ 2257 w 2624"/>
                  <a:gd name="T35" fmla="*/ 3067 h 3077"/>
                  <a:gd name="T36" fmla="*/ 2245 w 2624"/>
                  <a:gd name="T37" fmla="*/ 3015 h 3077"/>
                  <a:gd name="T38" fmla="*/ 2245 w 2624"/>
                  <a:gd name="T39" fmla="*/ 3015 h 3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4" h="3077">
                    <a:moveTo>
                      <a:pt x="2245" y="3015"/>
                    </a:moveTo>
                    <a:cubicBezTo>
                      <a:pt x="2453" y="2681"/>
                      <a:pt x="2561" y="2283"/>
                      <a:pt x="2538" y="1888"/>
                    </a:cubicBezTo>
                    <a:cubicBezTo>
                      <a:pt x="2538" y="1789"/>
                      <a:pt x="2518" y="1692"/>
                      <a:pt x="2504" y="1594"/>
                    </a:cubicBezTo>
                    <a:cubicBezTo>
                      <a:pt x="2480" y="1498"/>
                      <a:pt x="2460" y="1401"/>
                      <a:pt x="2423" y="1309"/>
                    </a:cubicBezTo>
                    <a:cubicBezTo>
                      <a:pt x="2355" y="1123"/>
                      <a:pt x="2262" y="945"/>
                      <a:pt x="2139" y="789"/>
                    </a:cubicBezTo>
                    <a:cubicBezTo>
                      <a:pt x="2017" y="633"/>
                      <a:pt x="1877" y="488"/>
                      <a:pt x="1713" y="375"/>
                    </a:cubicBezTo>
                    <a:cubicBezTo>
                      <a:pt x="1550" y="262"/>
                      <a:pt x="1371" y="169"/>
                      <a:pt x="1182" y="106"/>
                    </a:cubicBezTo>
                    <a:cubicBezTo>
                      <a:pt x="991" y="47"/>
                      <a:pt x="793" y="14"/>
                      <a:pt x="592" y="9"/>
                    </a:cubicBezTo>
                    <a:cubicBezTo>
                      <a:pt x="393" y="6"/>
                      <a:pt x="192" y="34"/>
                      <a:pt x="0" y="91"/>
                    </a:cubicBezTo>
                    <a:cubicBezTo>
                      <a:pt x="191" y="31"/>
                      <a:pt x="392" y="0"/>
                      <a:pt x="593" y="0"/>
                    </a:cubicBezTo>
                    <a:cubicBezTo>
                      <a:pt x="794" y="1"/>
                      <a:pt x="994" y="32"/>
                      <a:pt x="1187" y="88"/>
                    </a:cubicBezTo>
                    <a:cubicBezTo>
                      <a:pt x="1380" y="149"/>
                      <a:pt x="1562" y="239"/>
                      <a:pt x="1729" y="352"/>
                    </a:cubicBezTo>
                    <a:cubicBezTo>
                      <a:pt x="1897" y="464"/>
                      <a:pt x="2042" y="609"/>
                      <a:pt x="2169" y="766"/>
                    </a:cubicBezTo>
                    <a:cubicBezTo>
                      <a:pt x="2297" y="923"/>
                      <a:pt x="2395" y="1103"/>
                      <a:pt x="2467" y="1292"/>
                    </a:cubicBezTo>
                    <a:cubicBezTo>
                      <a:pt x="2506" y="1386"/>
                      <a:pt x="2529" y="1485"/>
                      <a:pt x="2555" y="1583"/>
                    </a:cubicBezTo>
                    <a:cubicBezTo>
                      <a:pt x="2570" y="1683"/>
                      <a:pt x="2592" y="1783"/>
                      <a:pt x="2594" y="1885"/>
                    </a:cubicBezTo>
                    <a:cubicBezTo>
                      <a:pt x="2624" y="2291"/>
                      <a:pt x="2520" y="2705"/>
                      <a:pt x="2309" y="3054"/>
                    </a:cubicBezTo>
                    <a:cubicBezTo>
                      <a:pt x="2298" y="3072"/>
                      <a:pt x="2275" y="3077"/>
                      <a:pt x="2257" y="3067"/>
                    </a:cubicBezTo>
                    <a:cubicBezTo>
                      <a:pt x="2240" y="3056"/>
                      <a:pt x="2234" y="3033"/>
                      <a:pt x="2245" y="3015"/>
                    </a:cubicBezTo>
                    <a:cubicBezTo>
                      <a:pt x="2245" y="3015"/>
                      <a:pt x="2245" y="3015"/>
                      <a:pt x="2245" y="30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8"/>
              <p:cNvSpPr/>
              <p:nvPr>
                <p:custDataLst>
                  <p:tags r:id="rId14"/>
                </p:custDataLst>
              </p:nvPr>
            </p:nvSpPr>
            <p:spPr bwMode="auto">
              <a:xfrm>
                <a:off x="564" y="1423"/>
                <a:ext cx="1250" cy="1622"/>
              </a:xfrm>
              <a:custGeom>
                <a:avLst/>
                <a:gdLst>
                  <a:gd name="T0" fmla="*/ 159 w 2022"/>
                  <a:gd name="T1" fmla="*/ 54 h 2624"/>
                  <a:gd name="T2" fmla="*/ 71 w 2022"/>
                  <a:gd name="T3" fmla="*/ 501 h 2624"/>
                  <a:gd name="T4" fmla="*/ 69 w 2022"/>
                  <a:gd name="T5" fmla="*/ 730 h 2624"/>
                  <a:gd name="T6" fmla="*/ 75 w 2022"/>
                  <a:gd name="T7" fmla="*/ 844 h 2624"/>
                  <a:gd name="T8" fmla="*/ 91 w 2022"/>
                  <a:gd name="T9" fmla="*/ 958 h 2624"/>
                  <a:gd name="T10" fmla="*/ 212 w 2022"/>
                  <a:gd name="T11" fmla="*/ 1400 h 2624"/>
                  <a:gd name="T12" fmla="*/ 437 w 2022"/>
                  <a:gd name="T13" fmla="*/ 1800 h 2624"/>
                  <a:gd name="T14" fmla="*/ 1130 w 2022"/>
                  <a:gd name="T15" fmla="*/ 2399 h 2624"/>
                  <a:gd name="T16" fmla="*/ 2022 w 2022"/>
                  <a:gd name="T17" fmla="*/ 2623 h 2624"/>
                  <a:gd name="T18" fmla="*/ 1121 w 2022"/>
                  <a:gd name="T19" fmla="*/ 2415 h 2624"/>
                  <a:gd name="T20" fmla="*/ 407 w 2022"/>
                  <a:gd name="T21" fmla="*/ 1822 h 2624"/>
                  <a:gd name="T22" fmla="*/ 169 w 2022"/>
                  <a:gd name="T23" fmla="*/ 1418 h 2624"/>
                  <a:gd name="T24" fmla="*/ 35 w 2022"/>
                  <a:gd name="T25" fmla="*/ 967 h 2624"/>
                  <a:gd name="T26" fmla="*/ 16 w 2022"/>
                  <a:gd name="T27" fmla="*/ 851 h 2624"/>
                  <a:gd name="T28" fmla="*/ 8 w 2022"/>
                  <a:gd name="T29" fmla="*/ 733 h 2624"/>
                  <a:gd name="T30" fmla="*/ 6 w 2022"/>
                  <a:gd name="T31" fmla="*/ 497 h 2624"/>
                  <a:gd name="T32" fmla="*/ 87 w 2022"/>
                  <a:gd name="T33" fmla="*/ 31 h 2624"/>
                  <a:gd name="T34" fmla="*/ 134 w 2022"/>
                  <a:gd name="T35" fmla="*/ 6 h 2624"/>
                  <a:gd name="T36" fmla="*/ 159 w 2022"/>
                  <a:gd name="T37" fmla="*/ 53 h 2624"/>
                  <a:gd name="T38" fmla="*/ 159 w 2022"/>
                  <a:gd name="T39" fmla="*/ 54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22" h="2624">
                    <a:moveTo>
                      <a:pt x="159" y="54"/>
                    </a:moveTo>
                    <a:cubicBezTo>
                      <a:pt x="112" y="198"/>
                      <a:pt x="83" y="349"/>
                      <a:pt x="71" y="501"/>
                    </a:cubicBezTo>
                    <a:cubicBezTo>
                      <a:pt x="64" y="577"/>
                      <a:pt x="65" y="654"/>
                      <a:pt x="69" y="730"/>
                    </a:cubicBezTo>
                    <a:cubicBezTo>
                      <a:pt x="71" y="768"/>
                      <a:pt x="71" y="806"/>
                      <a:pt x="75" y="844"/>
                    </a:cubicBezTo>
                    <a:cubicBezTo>
                      <a:pt x="91" y="958"/>
                      <a:pt x="91" y="958"/>
                      <a:pt x="91" y="958"/>
                    </a:cubicBezTo>
                    <a:cubicBezTo>
                      <a:pt x="112" y="1110"/>
                      <a:pt x="158" y="1256"/>
                      <a:pt x="212" y="1400"/>
                    </a:cubicBezTo>
                    <a:cubicBezTo>
                      <a:pt x="275" y="1539"/>
                      <a:pt x="345" y="1677"/>
                      <a:pt x="437" y="1800"/>
                    </a:cubicBezTo>
                    <a:cubicBezTo>
                      <a:pt x="617" y="2048"/>
                      <a:pt x="854" y="2259"/>
                      <a:pt x="1130" y="2399"/>
                    </a:cubicBezTo>
                    <a:cubicBezTo>
                      <a:pt x="1404" y="2540"/>
                      <a:pt x="1712" y="2618"/>
                      <a:pt x="2022" y="2623"/>
                    </a:cubicBezTo>
                    <a:cubicBezTo>
                      <a:pt x="1712" y="2624"/>
                      <a:pt x="1401" y="2553"/>
                      <a:pt x="1121" y="2415"/>
                    </a:cubicBezTo>
                    <a:cubicBezTo>
                      <a:pt x="840" y="2280"/>
                      <a:pt x="596" y="2072"/>
                      <a:pt x="407" y="1822"/>
                    </a:cubicBezTo>
                    <a:cubicBezTo>
                      <a:pt x="310" y="1699"/>
                      <a:pt x="236" y="1560"/>
                      <a:pt x="169" y="1418"/>
                    </a:cubicBezTo>
                    <a:cubicBezTo>
                      <a:pt x="111" y="1273"/>
                      <a:pt x="60" y="1123"/>
                      <a:pt x="35" y="967"/>
                    </a:cubicBezTo>
                    <a:cubicBezTo>
                      <a:pt x="16" y="851"/>
                      <a:pt x="16" y="851"/>
                      <a:pt x="16" y="851"/>
                    </a:cubicBezTo>
                    <a:cubicBezTo>
                      <a:pt x="12" y="812"/>
                      <a:pt x="11" y="772"/>
                      <a:pt x="8" y="733"/>
                    </a:cubicBezTo>
                    <a:cubicBezTo>
                      <a:pt x="2" y="654"/>
                      <a:pt x="0" y="575"/>
                      <a:pt x="6" y="497"/>
                    </a:cubicBezTo>
                    <a:cubicBezTo>
                      <a:pt x="14" y="339"/>
                      <a:pt x="42" y="183"/>
                      <a:pt x="87" y="31"/>
                    </a:cubicBezTo>
                    <a:cubicBezTo>
                      <a:pt x="93" y="11"/>
                      <a:pt x="114" y="0"/>
                      <a:pt x="134" y="6"/>
                    </a:cubicBezTo>
                    <a:cubicBezTo>
                      <a:pt x="154" y="12"/>
                      <a:pt x="165" y="33"/>
                      <a:pt x="159" y="53"/>
                    </a:cubicBezTo>
                    <a:cubicBezTo>
                      <a:pt x="159" y="53"/>
                      <a:pt x="159" y="53"/>
                      <a:pt x="15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9"/>
              <p:cNvSpPr/>
              <p:nvPr>
                <p:custDataLst>
                  <p:tags r:id="rId15"/>
                </p:custDataLst>
              </p:nvPr>
            </p:nvSpPr>
            <p:spPr bwMode="auto">
              <a:xfrm>
                <a:off x="802" y="802"/>
                <a:ext cx="1386" cy="1335"/>
              </a:xfrm>
              <a:custGeom>
                <a:avLst/>
                <a:gdLst>
                  <a:gd name="T0" fmla="*/ 2196 w 2242"/>
                  <a:gd name="T1" fmla="*/ 165 h 2160"/>
                  <a:gd name="T2" fmla="*/ 1763 w 2242"/>
                  <a:gd name="T3" fmla="*/ 65 h 2160"/>
                  <a:gd name="T4" fmla="*/ 1318 w 2242"/>
                  <a:gd name="T5" fmla="*/ 88 h 2160"/>
                  <a:gd name="T6" fmla="*/ 896 w 2242"/>
                  <a:gd name="T7" fmla="*/ 236 h 2160"/>
                  <a:gd name="T8" fmla="*/ 532 w 2242"/>
                  <a:gd name="T9" fmla="*/ 497 h 2160"/>
                  <a:gd name="T10" fmla="*/ 85 w 2242"/>
                  <a:gd name="T11" fmla="*/ 1266 h 2160"/>
                  <a:gd name="T12" fmla="*/ 118 w 2242"/>
                  <a:gd name="T13" fmla="*/ 2160 h 2160"/>
                  <a:gd name="T14" fmla="*/ 70 w 2242"/>
                  <a:gd name="T15" fmla="*/ 1263 h 2160"/>
                  <a:gd name="T16" fmla="*/ 511 w 2242"/>
                  <a:gd name="T17" fmla="*/ 475 h 2160"/>
                  <a:gd name="T18" fmla="*/ 878 w 2242"/>
                  <a:gd name="T19" fmla="*/ 203 h 2160"/>
                  <a:gd name="T20" fmla="*/ 1309 w 2242"/>
                  <a:gd name="T21" fmla="*/ 44 h 2160"/>
                  <a:gd name="T22" fmla="*/ 1767 w 2242"/>
                  <a:gd name="T23" fmla="*/ 12 h 2160"/>
                  <a:gd name="T24" fmla="*/ 2218 w 2242"/>
                  <a:gd name="T25" fmla="*/ 109 h 2160"/>
                  <a:gd name="T26" fmla="*/ 2236 w 2242"/>
                  <a:gd name="T27" fmla="*/ 148 h 2160"/>
                  <a:gd name="T28" fmla="*/ 2197 w 2242"/>
                  <a:gd name="T29" fmla="*/ 166 h 2160"/>
                  <a:gd name="T30" fmla="*/ 2196 w 2242"/>
                  <a:gd name="T31" fmla="*/ 16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2" h="2160">
                    <a:moveTo>
                      <a:pt x="2196" y="165"/>
                    </a:moveTo>
                    <a:cubicBezTo>
                      <a:pt x="2058" y="112"/>
                      <a:pt x="1912" y="78"/>
                      <a:pt x="1763" y="65"/>
                    </a:cubicBezTo>
                    <a:cubicBezTo>
                      <a:pt x="1614" y="51"/>
                      <a:pt x="1465" y="64"/>
                      <a:pt x="1318" y="88"/>
                    </a:cubicBezTo>
                    <a:cubicBezTo>
                      <a:pt x="1172" y="121"/>
                      <a:pt x="1029" y="167"/>
                      <a:pt x="896" y="236"/>
                    </a:cubicBezTo>
                    <a:cubicBezTo>
                      <a:pt x="765" y="308"/>
                      <a:pt x="640" y="392"/>
                      <a:pt x="532" y="497"/>
                    </a:cubicBezTo>
                    <a:cubicBezTo>
                      <a:pt x="315" y="704"/>
                      <a:pt x="156" y="973"/>
                      <a:pt x="85" y="1266"/>
                    </a:cubicBezTo>
                    <a:cubicBezTo>
                      <a:pt x="10" y="1558"/>
                      <a:pt x="22" y="1873"/>
                      <a:pt x="118" y="2160"/>
                    </a:cubicBezTo>
                    <a:cubicBezTo>
                      <a:pt x="17" y="1874"/>
                      <a:pt x="0" y="1559"/>
                      <a:pt x="70" y="1263"/>
                    </a:cubicBezTo>
                    <a:cubicBezTo>
                      <a:pt x="137" y="966"/>
                      <a:pt x="294" y="690"/>
                      <a:pt x="511" y="475"/>
                    </a:cubicBezTo>
                    <a:cubicBezTo>
                      <a:pt x="619" y="367"/>
                      <a:pt x="745" y="278"/>
                      <a:pt x="878" y="203"/>
                    </a:cubicBezTo>
                    <a:cubicBezTo>
                      <a:pt x="1013" y="130"/>
                      <a:pt x="1159" y="79"/>
                      <a:pt x="1309" y="44"/>
                    </a:cubicBezTo>
                    <a:cubicBezTo>
                      <a:pt x="1459" y="16"/>
                      <a:pt x="1614" y="0"/>
                      <a:pt x="1767" y="12"/>
                    </a:cubicBezTo>
                    <a:cubicBezTo>
                      <a:pt x="1921" y="23"/>
                      <a:pt x="2073" y="55"/>
                      <a:pt x="2218" y="109"/>
                    </a:cubicBezTo>
                    <a:cubicBezTo>
                      <a:pt x="2233" y="114"/>
                      <a:pt x="2242" y="132"/>
                      <a:pt x="2236" y="148"/>
                    </a:cubicBezTo>
                    <a:cubicBezTo>
                      <a:pt x="2230" y="163"/>
                      <a:pt x="2212" y="172"/>
                      <a:pt x="2197" y="166"/>
                    </a:cubicBezTo>
                    <a:cubicBezTo>
                      <a:pt x="2197" y="166"/>
                      <a:pt x="2196" y="165"/>
                      <a:pt x="219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p:nvPr>
                <p:custDataLst>
                  <p:tags r:id="rId16"/>
                </p:custDataLst>
              </p:nvPr>
            </p:nvSpPr>
            <p:spPr bwMode="auto">
              <a:xfrm>
                <a:off x="1433" y="1568"/>
                <a:ext cx="1390" cy="1257"/>
              </a:xfrm>
              <a:custGeom>
                <a:avLst/>
                <a:gdLst>
                  <a:gd name="T0" fmla="*/ 46 w 2250"/>
                  <a:gd name="T1" fmla="*/ 1868 h 2033"/>
                  <a:gd name="T2" fmla="*/ 464 w 2250"/>
                  <a:gd name="T3" fmla="*/ 1972 h 2033"/>
                  <a:gd name="T4" fmla="*/ 681 w 2250"/>
                  <a:gd name="T5" fmla="*/ 1978 h 2033"/>
                  <a:gd name="T6" fmla="*/ 789 w 2250"/>
                  <a:gd name="T7" fmla="*/ 1972 h 2033"/>
                  <a:gd name="T8" fmla="*/ 896 w 2250"/>
                  <a:gd name="T9" fmla="*/ 1957 h 2033"/>
                  <a:gd name="T10" fmla="*/ 1309 w 2250"/>
                  <a:gd name="T11" fmla="*/ 1826 h 2033"/>
                  <a:gd name="T12" fmla="*/ 1499 w 2250"/>
                  <a:gd name="T13" fmla="*/ 1721 h 2033"/>
                  <a:gd name="T14" fmla="*/ 1672 w 2250"/>
                  <a:gd name="T15" fmla="*/ 1588 h 2033"/>
                  <a:gd name="T16" fmla="*/ 2146 w 2250"/>
                  <a:gd name="T17" fmla="*/ 867 h 2033"/>
                  <a:gd name="T18" fmla="*/ 2173 w 2250"/>
                  <a:gd name="T19" fmla="*/ 0 h 2033"/>
                  <a:gd name="T20" fmla="*/ 2160 w 2250"/>
                  <a:gd name="T21" fmla="*/ 871 h 2033"/>
                  <a:gd name="T22" fmla="*/ 1692 w 2250"/>
                  <a:gd name="T23" fmla="*/ 1611 h 2033"/>
                  <a:gd name="T24" fmla="*/ 1518 w 2250"/>
                  <a:gd name="T25" fmla="*/ 1749 h 2033"/>
                  <a:gd name="T26" fmla="*/ 1325 w 2250"/>
                  <a:gd name="T27" fmla="*/ 1860 h 2033"/>
                  <a:gd name="T28" fmla="*/ 904 w 2250"/>
                  <a:gd name="T29" fmla="*/ 2001 h 2033"/>
                  <a:gd name="T30" fmla="*/ 794 w 2250"/>
                  <a:gd name="T31" fmla="*/ 2019 h 2033"/>
                  <a:gd name="T32" fmla="*/ 683 w 2250"/>
                  <a:gd name="T33" fmla="*/ 2027 h 2033"/>
                  <a:gd name="T34" fmla="*/ 459 w 2250"/>
                  <a:gd name="T35" fmla="*/ 2024 h 2033"/>
                  <a:gd name="T36" fmla="*/ 24 w 2250"/>
                  <a:gd name="T37" fmla="*/ 1925 h 2033"/>
                  <a:gd name="T38" fmla="*/ 6 w 2250"/>
                  <a:gd name="T39" fmla="*/ 1886 h 2033"/>
                  <a:gd name="T40" fmla="*/ 45 w 2250"/>
                  <a:gd name="T41" fmla="*/ 1868 h 2033"/>
                  <a:gd name="T42" fmla="*/ 46 w 2250"/>
                  <a:gd name="T43" fmla="*/ 1868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0" h="2033">
                    <a:moveTo>
                      <a:pt x="46" y="1868"/>
                    </a:moveTo>
                    <a:cubicBezTo>
                      <a:pt x="180" y="1922"/>
                      <a:pt x="321" y="1957"/>
                      <a:pt x="464" y="1972"/>
                    </a:cubicBezTo>
                    <a:cubicBezTo>
                      <a:pt x="536" y="1979"/>
                      <a:pt x="608" y="1983"/>
                      <a:pt x="681" y="1978"/>
                    </a:cubicBezTo>
                    <a:cubicBezTo>
                      <a:pt x="717" y="1976"/>
                      <a:pt x="753" y="1976"/>
                      <a:pt x="789" y="1972"/>
                    </a:cubicBezTo>
                    <a:cubicBezTo>
                      <a:pt x="896" y="1957"/>
                      <a:pt x="896" y="1957"/>
                      <a:pt x="896" y="1957"/>
                    </a:cubicBezTo>
                    <a:cubicBezTo>
                      <a:pt x="1038" y="1932"/>
                      <a:pt x="1179" y="1891"/>
                      <a:pt x="1309" y="1826"/>
                    </a:cubicBezTo>
                    <a:cubicBezTo>
                      <a:pt x="1376" y="1798"/>
                      <a:pt x="1436" y="1757"/>
                      <a:pt x="1499" y="1721"/>
                    </a:cubicBezTo>
                    <a:cubicBezTo>
                      <a:pt x="1557" y="1678"/>
                      <a:pt x="1620" y="1639"/>
                      <a:pt x="1672" y="1588"/>
                    </a:cubicBezTo>
                    <a:cubicBezTo>
                      <a:pt x="1893" y="1399"/>
                      <a:pt x="2055" y="1145"/>
                      <a:pt x="2146" y="867"/>
                    </a:cubicBezTo>
                    <a:cubicBezTo>
                      <a:pt x="2229" y="588"/>
                      <a:pt x="2245" y="285"/>
                      <a:pt x="2173" y="0"/>
                    </a:cubicBezTo>
                    <a:cubicBezTo>
                      <a:pt x="2250" y="284"/>
                      <a:pt x="2240" y="588"/>
                      <a:pt x="2160" y="871"/>
                    </a:cubicBezTo>
                    <a:cubicBezTo>
                      <a:pt x="2074" y="1153"/>
                      <a:pt x="1914" y="1414"/>
                      <a:pt x="1692" y="1611"/>
                    </a:cubicBezTo>
                    <a:cubicBezTo>
                      <a:pt x="1639" y="1664"/>
                      <a:pt x="1577" y="1704"/>
                      <a:pt x="1518" y="1749"/>
                    </a:cubicBezTo>
                    <a:cubicBezTo>
                      <a:pt x="1455" y="1788"/>
                      <a:pt x="1394" y="1830"/>
                      <a:pt x="1325" y="1860"/>
                    </a:cubicBezTo>
                    <a:cubicBezTo>
                      <a:pt x="1194" y="1929"/>
                      <a:pt x="1050" y="1973"/>
                      <a:pt x="904" y="2001"/>
                    </a:cubicBezTo>
                    <a:cubicBezTo>
                      <a:pt x="794" y="2019"/>
                      <a:pt x="794" y="2019"/>
                      <a:pt x="794" y="2019"/>
                    </a:cubicBezTo>
                    <a:cubicBezTo>
                      <a:pt x="757" y="2023"/>
                      <a:pt x="720" y="2024"/>
                      <a:pt x="683" y="2027"/>
                    </a:cubicBezTo>
                    <a:cubicBezTo>
                      <a:pt x="608" y="2033"/>
                      <a:pt x="534" y="2030"/>
                      <a:pt x="459" y="2024"/>
                    </a:cubicBezTo>
                    <a:cubicBezTo>
                      <a:pt x="311" y="2011"/>
                      <a:pt x="164" y="1978"/>
                      <a:pt x="24" y="1925"/>
                    </a:cubicBezTo>
                    <a:cubicBezTo>
                      <a:pt x="8" y="1919"/>
                      <a:pt x="0" y="1901"/>
                      <a:pt x="6" y="1886"/>
                    </a:cubicBezTo>
                    <a:cubicBezTo>
                      <a:pt x="12" y="1870"/>
                      <a:pt x="30" y="1862"/>
                      <a:pt x="45" y="1868"/>
                    </a:cubicBezTo>
                    <a:cubicBezTo>
                      <a:pt x="46" y="1868"/>
                      <a:pt x="46" y="1868"/>
                      <a:pt x="46" y="18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1"/>
              <p:cNvSpPr/>
              <p:nvPr>
                <p:custDataLst>
                  <p:tags r:id="rId17"/>
                </p:custDataLst>
              </p:nvPr>
            </p:nvSpPr>
            <p:spPr bwMode="auto">
              <a:xfrm>
                <a:off x="907" y="1398"/>
                <a:ext cx="1332" cy="1312"/>
              </a:xfrm>
              <a:custGeom>
                <a:avLst/>
                <a:gdLst>
                  <a:gd name="T0" fmla="*/ 233 w 2157"/>
                  <a:gd name="T1" fmla="*/ 42 h 2122"/>
                  <a:gd name="T2" fmla="*/ 95 w 2157"/>
                  <a:gd name="T3" fmla="*/ 903 h 2122"/>
                  <a:gd name="T4" fmla="*/ 496 w 2157"/>
                  <a:gd name="T5" fmla="*/ 1682 h 2122"/>
                  <a:gd name="T6" fmla="*/ 1287 w 2157"/>
                  <a:gd name="T7" fmla="*/ 2069 h 2122"/>
                  <a:gd name="T8" fmla="*/ 2157 w 2157"/>
                  <a:gd name="T9" fmla="*/ 1910 h 2122"/>
                  <a:gd name="T10" fmla="*/ 1285 w 2157"/>
                  <a:gd name="T11" fmla="*/ 2082 h 2122"/>
                  <a:gd name="T12" fmla="*/ 478 w 2157"/>
                  <a:gd name="T13" fmla="*/ 1701 h 2122"/>
                  <a:gd name="T14" fmla="*/ 55 w 2157"/>
                  <a:gd name="T15" fmla="*/ 910 h 2122"/>
                  <a:gd name="T16" fmla="*/ 185 w 2157"/>
                  <a:gd name="T17" fmla="*/ 18 h 2122"/>
                  <a:gd name="T18" fmla="*/ 221 w 2157"/>
                  <a:gd name="T19" fmla="*/ 6 h 2122"/>
                  <a:gd name="T20" fmla="*/ 233 w 2157"/>
                  <a:gd name="T21" fmla="*/ 42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7" h="2122">
                    <a:moveTo>
                      <a:pt x="233" y="42"/>
                    </a:moveTo>
                    <a:cubicBezTo>
                      <a:pt x="96" y="304"/>
                      <a:pt x="46" y="611"/>
                      <a:pt x="95" y="903"/>
                    </a:cubicBezTo>
                    <a:cubicBezTo>
                      <a:pt x="138" y="1197"/>
                      <a:pt x="284" y="1473"/>
                      <a:pt x="496" y="1682"/>
                    </a:cubicBezTo>
                    <a:cubicBezTo>
                      <a:pt x="709" y="1891"/>
                      <a:pt x="990" y="2030"/>
                      <a:pt x="1287" y="2069"/>
                    </a:cubicBezTo>
                    <a:cubicBezTo>
                      <a:pt x="1583" y="2113"/>
                      <a:pt x="1894" y="2055"/>
                      <a:pt x="2157" y="1910"/>
                    </a:cubicBezTo>
                    <a:cubicBezTo>
                      <a:pt x="1896" y="2059"/>
                      <a:pt x="1585" y="2122"/>
                      <a:pt x="1285" y="2082"/>
                    </a:cubicBezTo>
                    <a:cubicBezTo>
                      <a:pt x="985" y="2048"/>
                      <a:pt x="698" y="1910"/>
                      <a:pt x="478" y="1701"/>
                    </a:cubicBezTo>
                    <a:cubicBezTo>
                      <a:pt x="258" y="1492"/>
                      <a:pt x="105" y="1212"/>
                      <a:pt x="55" y="910"/>
                    </a:cubicBezTo>
                    <a:cubicBezTo>
                      <a:pt x="0" y="610"/>
                      <a:pt x="47" y="292"/>
                      <a:pt x="185" y="18"/>
                    </a:cubicBezTo>
                    <a:cubicBezTo>
                      <a:pt x="192" y="5"/>
                      <a:pt x="208" y="0"/>
                      <a:pt x="221" y="6"/>
                    </a:cubicBezTo>
                    <a:cubicBezTo>
                      <a:pt x="235" y="13"/>
                      <a:pt x="240" y="29"/>
                      <a:pt x="23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2"/>
              <p:cNvSpPr/>
              <p:nvPr>
                <p:custDataLst>
                  <p:tags r:id="rId18"/>
                </p:custDataLst>
              </p:nvPr>
            </p:nvSpPr>
            <p:spPr bwMode="auto">
              <a:xfrm>
                <a:off x="1378" y="920"/>
                <a:ext cx="1343" cy="1335"/>
              </a:xfrm>
              <a:custGeom>
                <a:avLst/>
                <a:gdLst>
                  <a:gd name="T0" fmla="*/ 1921 w 2173"/>
                  <a:gd name="T1" fmla="*/ 2117 h 2160"/>
                  <a:gd name="T2" fmla="*/ 2083 w 2173"/>
                  <a:gd name="T3" fmla="*/ 1245 h 2160"/>
                  <a:gd name="T4" fmla="*/ 1686 w 2173"/>
                  <a:gd name="T5" fmla="*/ 448 h 2160"/>
                  <a:gd name="T6" fmla="*/ 883 w 2173"/>
                  <a:gd name="T7" fmla="*/ 53 h 2160"/>
                  <a:gd name="T8" fmla="*/ 0 w 2173"/>
                  <a:gd name="T9" fmla="*/ 222 h 2160"/>
                  <a:gd name="T10" fmla="*/ 885 w 2173"/>
                  <a:gd name="T11" fmla="*/ 39 h 2160"/>
                  <a:gd name="T12" fmla="*/ 1705 w 2173"/>
                  <a:gd name="T13" fmla="*/ 429 h 2160"/>
                  <a:gd name="T14" fmla="*/ 2123 w 2173"/>
                  <a:gd name="T15" fmla="*/ 1239 h 2160"/>
                  <a:gd name="T16" fmla="*/ 1968 w 2173"/>
                  <a:gd name="T17" fmla="*/ 2143 h 2160"/>
                  <a:gd name="T18" fmla="*/ 1932 w 2173"/>
                  <a:gd name="T19" fmla="*/ 2153 h 2160"/>
                  <a:gd name="T20" fmla="*/ 1921 w 2173"/>
                  <a:gd name="T21" fmla="*/ 2117 h 2160"/>
                  <a:gd name="T22" fmla="*/ 1921 w 2173"/>
                  <a:gd name="T23" fmla="*/ 2117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3" h="2160">
                    <a:moveTo>
                      <a:pt x="1921" y="2117"/>
                    </a:moveTo>
                    <a:cubicBezTo>
                      <a:pt x="2068" y="1855"/>
                      <a:pt x="2128" y="1544"/>
                      <a:pt x="2083" y="1245"/>
                    </a:cubicBezTo>
                    <a:cubicBezTo>
                      <a:pt x="2046" y="945"/>
                      <a:pt x="1898" y="663"/>
                      <a:pt x="1686" y="448"/>
                    </a:cubicBezTo>
                    <a:cubicBezTo>
                      <a:pt x="1471" y="235"/>
                      <a:pt x="1185" y="91"/>
                      <a:pt x="883" y="53"/>
                    </a:cubicBezTo>
                    <a:cubicBezTo>
                      <a:pt x="581" y="9"/>
                      <a:pt x="266" y="71"/>
                      <a:pt x="0" y="222"/>
                    </a:cubicBezTo>
                    <a:cubicBezTo>
                      <a:pt x="263" y="67"/>
                      <a:pt x="579" y="0"/>
                      <a:pt x="885" y="39"/>
                    </a:cubicBezTo>
                    <a:cubicBezTo>
                      <a:pt x="1190" y="74"/>
                      <a:pt x="1482" y="215"/>
                      <a:pt x="1705" y="429"/>
                    </a:cubicBezTo>
                    <a:cubicBezTo>
                      <a:pt x="1924" y="645"/>
                      <a:pt x="2080" y="931"/>
                      <a:pt x="2123" y="1239"/>
                    </a:cubicBezTo>
                    <a:cubicBezTo>
                      <a:pt x="2173" y="1546"/>
                      <a:pt x="2117" y="1869"/>
                      <a:pt x="1968" y="2143"/>
                    </a:cubicBezTo>
                    <a:cubicBezTo>
                      <a:pt x="1961" y="2155"/>
                      <a:pt x="1945" y="2160"/>
                      <a:pt x="1932" y="2153"/>
                    </a:cubicBezTo>
                    <a:cubicBezTo>
                      <a:pt x="1919" y="2146"/>
                      <a:pt x="1914" y="2130"/>
                      <a:pt x="1921" y="2117"/>
                    </a:cubicBezTo>
                    <a:cubicBezTo>
                      <a:pt x="1921" y="2117"/>
                      <a:pt x="1921" y="2117"/>
                      <a:pt x="1921" y="2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1" name="椭圆 60"/>
            <p:cNvSpPr/>
            <p:nvPr>
              <p:custDataLst>
                <p:tags r:id="rId19"/>
              </p:custDataLst>
            </p:nvPr>
          </p:nvSpPr>
          <p:spPr>
            <a:xfrm>
              <a:off x="1310005" y="4295456"/>
              <a:ext cx="233680" cy="233680"/>
            </a:xfrm>
            <a:prstGeom prst="ellipse">
              <a:avLst/>
            </a:prstGeom>
            <a:gradFill>
              <a:gsLst>
                <a:gs pos="0">
                  <a:schemeClr val="accent4"/>
                </a:gs>
                <a:gs pos="100000">
                  <a:schemeClr val="accent5"/>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9869903" y="3123385"/>
            <a:ext cx="299086" cy="339546"/>
            <a:chOff x="1277302" y="4300334"/>
            <a:chExt cx="299086" cy="339546"/>
          </a:xfrm>
        </p:grpSpPr>
        <p:grpSp>
          <p:nvGrpSpPr>
            <p:cNvPr id="80" name="Group 4"/>
            <p:cNvGrpSpPr>
              <a:grpSpLocks noChangeAspect="1"/>
            </p:cNvGrpSpPr>
            <p:nvPr/>
          </p:nvGrpSpPr>
          <p:grpSpPr bwMode="auto">
            <a:xfrm>
              <a:off x="1277302" y="4300334"/>
              <a:ext cx="299086" cy="339546"/>
              <a:chOff x="466" y="802"/>
              <a:chExt cx="2698" cy="3063"/>
            </a:xfrm>
            <a:solidFill>
              <a:schemeClr val="accent2">
                <a:alpha val="45000"/>
              </a:schemeClr>
            </a:solidFill>
          </p:grpSpPr>
          <p:sp>
            <p:nvSpPr>
              <p:cNvPr id="81" name="Freeform 5"/>
              <p:cNvSpPr/>
              <p:nvPr>
                <p:custDataLst>
                  <p:tags r:id="rId20"/>
                </p:custDataLst>
              </p:nvPr>
            </p:nvSpPr>
            <p:spPr bwMode="auto">
              <a:xfrm>
                <a:off x="466" y="1101"/>
                <a:ext cx="1914" cy="1707"/>
              </a:xfrm>
              <a:custGeom>
                <a:avLst/>
                <a:gdLst>
                  <a:gd name="T0" fmla="*/ 3034 w 3097"/>
                  <a:gd name="T1" fmla="*/ 290 h 2762"/>
                  <a:gd name="T2" fmla="*/ 1874 w 3097"/>
                  <a:gd name="T3" fmla="*/ 126 h 2762"/>
                  <a:gd name="T4" fmla="*/ 797 w 3097"/>
                  <a:gd name="T5" fmla="*/ 599 h 2762"/>
                  <a:gd name="T6" fmla="*/ 394 w 3097"/>
                  <a:gd name="T7" fmla="*/ 1039 h 2762"/>
                  <a:gd name="T8" fmla="*/ 128 w 3097"/>
                  <a:gd name="T9" fmla="*/ 1575 h 2762"/>
                  <a:gd name="T10" fmla="*/ 87 w 3097"/>
                  <a:gd name="T11" fmla="*/ 1719 h 2762"/>
                  <a:gd name="T12" fmla="*/ 54 w 3097"/>
                  <a:gd name="T13" fmla="*/ 1865 h 2762"/>
                  <a:gd name="T14" fmla="*/ 30 w 3097"/>
                  <a:gd name="T15" fmla="*/ 2014 h 2762"/>
                  <a:gd name="T16" fmla="*/ 21 w 3097"/>
                  <a:gd name="T17" fmla="*/ 2164 h 2762"/>
                  <a:gd name="T18" fmla="*/ 75 w 3097"/>
                  <a:gd name="T19" fmla="*/ 2762 h 2762"/>
                  <a:gd name="T20" fmla="*/ 10 w 3097"/>
                  <a:gd name="T21" fmla="*/ 2163 h 2762"/>
                  <a:gd name="T22" fmla="*/ 18 w 3097"/>
                  <a:gd name="T23" fmla="*/ 2012 h 2762"/>
                  <a:gd name="T24" fmla="*/ 39 w 3097"/>
                  <a:gd name="T25" fmla="*/ 1863 h 2762"/>
                  <a:gd name="T26" fmla="*/ 70 w 3097"/>
                  <a:gd name="T27" fmla="*/ 1714 h 2762"/>
                  <a:gd name="T28" fmla="*/ 108 w 3097"/>
                  <a:gd name="T29" fmla="*/ 1568 h 2762"/>
                  <a:gd name="T30" fmla="*/ 368 w 3097"/>
                  <a:gd name="T31" fmla="*/ 1022 h 2762"/>
                  <a:gd name="T32" fmla="*/ 770 w 3097"/>
                  <a:gd name="T33" fmla="*/ 567 h 2762"/>
                  <a:gd name="T34" fmla="*/ 1865 w 3097"/>
                  <a:gd name="T35" fmla="*/ 66 h 2762"/>
                  <a:gd name="T36" fmla="*/ 3067 w 3097"/>
                  <a:gd name="T37" fmla="*/ 214 h 2762"/>
                  <a:gd name="T38" fmla="*/ 3088 w 3097"/>
                  <a:gd name="T39" fmla="*/ 268 h 2762"/>
                  <a:gd name="T40" fmla="*/ 3034 w 3097"/>
                  <a:gd name="T41" fmla="*/ 290 h 2762"/>
                  <a:gd name="T42" fmla="*/ 3034 w 3097"/>
                  <a:gd name="T43" fmla="*/ 290 h 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7" h="2762">
                    <a:moveTo>
                      <a:pt x="3034" y="290"/>
                    </a:moveTo>
                    <a:cubicBezTo>
                      <a:pt x="2674" y="128"/>
                      <a:pt x="2267" y="69"/>
                      <a:pt x="1874" y="126"/>
                    </a:cubicBezTo>
                    <a:cubicBezTo>
                      <a:pt x="1480" y="176"/>
                      <a:pt x="1104" y="346"/>
                      <a:pt x="797" y="599"/>
                    </a:cubicBezTo>
                    <a:cubicBezTo>
                      <a:pt x="643" y="726"/>
                      <a:pt x="510" y="877"/>
                      <a:pt x="394" y="1039"/>
                    </a:cubicBezTo>
                    <a:cubicBezTo>
                      <a:pt x="284" y="1206"/>
                      <a:pt x="192" y="1384"/>
                      <a:pt x="128" y="1575"/>
                    </a:cubicBezTo>
                    <a:cubicBezTo>
                      <a:pt x="110" y="1621"/>
                      <a:pt x="101" y="1671"/>
                      <a:pt x="87" y="1719"/>
                    </a:cubicBezTo>
                    <a:cubicBezTo>
                      <a:pt x="74" y="1767"/>
                      <a:pt x="60" y="1815"/>
                      <a:pt x="54" y="1865"/>
                    </a:cubicBezTo>
                    <a:cubicBezTo>
                      <a:pt x="30" y="2014"/>
                      <a:pt x="30" y="2014"/>
                      <a:pt x="30" y="2014"/>
                    </a:cubicBezTo>
                    <a:cubicBezTo>
                      <a:pt x="21" y="2164"/>
                      <a:pt x="21" y="2164"/>
                      <a:pt x="21" y="2164"/>
                    </a:cubicBezTo>
                    <a:cubicBezTo>
                      <a:pt x="7" y="2364"/>
                      <a:pt x="30" y="2566"/>
                      <a:pt x="75" y="2762"/>
                    </a:cubicBezTo>
                    <a:cubicBezTo>
                      <a:pt x="26" y="2567"/>
                      <a:pt x="0" y="2365"/>
                      <a:pt x="10" y="2163"/>
                    </a:cubicBezTo>
                    <a:cubicBezTo>
                      <a:pt x="18" y="2012"/>
                      <a:pt x="18" y="2012"/>
                      <a:pt x="18" y="2012"/>
                    </a:cubicBezTo>
                    <a:cubicBezTo>
                      <a:pt x="39" y="1863"/>
                      <a:pt x="39" y="1863"/>
                      <a:pt x="39" y="1863"/>
                    </a:cubicBezTo>
                    <a:cubicBezTo>
                      <a:pt x="44" y="1812"/>
                      <a:pt x="57" y="1763"/>
                      <a:pt x="70" y="1714"/>
                    </a:cubicBezTo>
                    <a:cubicBezTo>
                      <a:pt x="83" y="1666"/>
                      <a:pt x="91" y="1616"/>
                      <a:pt x="108" y="1568"/>
                    </a:cubicBezTo>
                    <a:cubicBezTo>
                      <a:pt x="169" y="1375"/>
                      <a:pt x="260" y="1193"/>
                      <a:pt x="368" y="1022"/>
                    </a:cubicBezTo>
                    <a:cubicBezTo>
                      <a:pt x="484" y="855"/>
                      <a:pt x="616" y="700"/>
                      <a:pt x="770" y="567"/>
                    </a:cubicBezTo>
                    <a:cubicBezTo>
                      <a:pt x="1079" y="305"/>
                      <a:pt x="1461" y="124"/>
                      <a:pt x="1865" y="66"/>
                    </a:cubicBezTo>
                    <a:cubicBezTo>
                      <a:pt x="2268" y="0"/>
                      <a:pt x="2690" y="53"/>
                      <a:pt x="3067" y="214"/>
                    </a:cubicBezTo>
                    <a:cubicBezTo>
                      <a:pt x="3087" y="223"/>
                      <a:pt x="3097" y="248"/>
                      <a:pt x="3088" y="268"/>
                    </a:cubicBezTo>
                    <a:cubicBezTo>
                      <a:pt x="3079" y="289"/>
                      <a:pt x="3055" y="299"/>
                      <a:pt x="3034" y="290"/>
                    </a:cubicBezTo>
                    <a:cubicBezTo>
                      <a:pt x="3034" y="290"/>
                      <a:pt x="3034" y="290"/>
                      <a:pt x="3034"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6"/>
              <p:cNvSpPr/>
              <p:nvPr>
                <p:custDataLst>
                  <p:tags r:id="rId21"/>
                </p:custDataLst>
              </p:nvPr>
            </p:nvSpPr>
            <p:spPr bwMode="auto">
              <a:xfrm>
                <a:off x="1135" y="2193"/>
                <a:ext cx="2029" cy="1672"/>
              </a:xfrm>
              <a:custGeom>
                <a:avLst/>
                <a:gdLst>
                  <a:gd name="T0" fmla="*/ 67 w 3283"/>
                  <a:gd name="T1" fmla="*/ 2336 h 2704"/>
                  <a:gd name="T2" fmla="*/ 1245 w 3283"/>
                  <a:gd name="T3" fmla="*/ 2605 h 2704"/>
                  <a:gd name="T4" fmla="*/ 1321 w 3283"/>
                  <a:gd name="T5" fmla="*/ 2602 h 2704"/>
                  <a:gd name="T6" fmla="*/ 1397 w 3283"/>
                  <a:gd name="T7" fmla="*/ 2591 h 2704"/>
                  <a:gd name="T8" fmla="*/ 1549 w 3283"/>
                  <a:gd name="T9" fmla="*/ 2567 h 2704"/>
                  <a:gd name="T10" fmla="*/ 1844 w 3283"/>
                  <a:gd name="T11" fmla="*/ 2482 h 2704"/>
                  <a:gd name="T12" fmla="*/ 2126 w 3283"/>
                  <a:gd name="T13" fmla="*/ 2359 h 2704"/>
                  <a:gd name="T14" fmla="*/ 2385 w 3283"/>
                  <a:gd name="T15" fmla="*/ 2192 h 2704"/>
                  <a:gd name="T16" fmla="*/ 2621 w 3283"/>
                  <a:gd name="T17" fmla="*/ 1994 h 2704"/>
                  <a:gd name="T18" fmla="*/ 2823 w 3283"/>
                  <a:gd name="T19" fmla="*/ 1761 h 2704"/>
                  <a:gd name="T20" fmla="*/ 2994 w 3283"/>
                  <a:gd name="T21" fmla="*/ 1503 h 2704"/>
                  <a:gd name="T22" fmla="*/ 3122 w 3283"/>
                  <a:gd name="T23" fmla="*/ 1222 h 2704"/>
                  <a:gd name="T24" fmla="*/ 3212 w 3283"/>
                  <a:gd name="T25" fmla="*/ 925 h 2704"/>
                  <a:gd name="T26" fmla="*/ 3239 w 3283"/>
                  <a:gd name="T27" fmla="*/ 773 h 2704"/>
                  <a:gd name="T28" fmla="*/ 3251 w 3283"/>
                  <a:gd name="T29" fmla="*/ 696 h 2704"/>
                  <a:gd name="T30" fmla="*/ 3256 w 3283"/>
                  <a:gd name="T31" fmla="*/ 619 h 2704"/>
                  <a:gd name="T32" fmla="*/ 3216 w 3283"/>
                  <a:gd name="T33" fmla="*/ 0 h 2704"/>
                  <a:gd name="T34" fmla="*/ 3266 w 3283"/>
                  <a:gd name="T35" fmla="*/ 619 h 2704"/>
                  <a:gd name="T36" fmla="*/ 3262 w 3283"/>
                  <a:gd name="T37" fmla="*/ 697 h 2704"/>
                  <a:gd name="T38" fmla="*/ 3251 w 3283"/>
                  <a:gd name="T39" fmla="*/ 774 h 2704"/>
                  <a:gd name="T40" fmla="*/ 3227 w 3283"/>
                  <a:gd name="T41" fmla="*/ 929 h 2704"/>
                  <a:gd name="T42" fmla="*/ 3141 w 3283"/>
                  <a:gd name="T43" fmla="*/ 1229 h 2704"/>
                  <a:gd name="T44" fmla="*/ 3017 w 3283"/>
                  <a:gd name="T45" fmla="*/ 1516 h 2704"/>
                  <a:gd name="T46" fmla="*/ 2848 w 3283"/>
                  <a:gd name="T47" fmla="*/ 1779 h 2704"/>
                  <a:gd name="T48" fmla="*/ 2646 w 3283"/>
                  <a:gd name="T49" fmla="*/ 2019 h 2704"/>
                  <a:gd name="T50" fmla="*/ 2409 w 3283"/>
                  <a:gd name="T51" fmla="*/ 2225 h 2704"/>
                  <a:gd name="T52" fmla="*/ 2148 w 3283"/>
                  <a:gd name="T53" fmla="*/ 2399 h 2704"/>
                  <a:gd name="T54" fmla="*/ 1862 w 3283"/>
                  <a:gd name="T55" fmla="*/ 2530 h 2704"/>
                  <a:gd name="T56" fmla="*/ 1561 w 3283"/>
                  <a:gd name="T57" fmla="*/ 2622 h 2704"/>
                  <a:gd name="T58" fmla="*/ 1405 w 3283"/>
                  <a:gd name="T59" fmla="*/ 2649 h 2704"/>
                  <a:gd name="T60" fmla="*/ 1327 w 3283"/>
                  <a:gd name="T61" fmla="*/ 2661 h 2704"/>
                  <a:gd name="T62" fmla="*/ 1249 w 3283"/>
                  <a:gd name="T63" fmla="*/ 2667 h 2704"/>
                  <a:gd name="T64" fmla="*/ 28 w 3283"/>
                  <a:gd name="T65" fmla="*/ 2408 h 2704"/>
                  <a:gd name="T66" fmla="*/ 11 w 3283"/>
                  <a:gd name="T67" fmla="*/ 2353 h 2704"/>
                  <a:gd name="T68" fmla="*/ 67 w 3283"/>
                  <a:gd name="T69" fmla="*/ 2336 h 2704"/>
                  <a:gd name="T70" fmla="*/ 67 w 3283"/>
                  <a:gd name="T71" fmla="*/ 2336 h 2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83" h="2704">
                    <a:moveTo>
                      <a:pt x="67" y="2336"/>
                    </a:moveTo>
                    <a:cubicBezTo>
                      <a:pt x="422" y="2537"/>
                      <a:pt x="836" y="2635"/>
                      <a:pt x="1245" y="2605"/>
                    </a:cubicBezTo>
                    <a:cubicBezTo>
                      <a:pt x="1321" y="2602"/>
                      <a:pt x="1321" y="2602"/>
                      <a:pt x="1321" y="2602"/>
                    </a:cubicBezTo>
                    <a:cubicBezTo>
                      <a:pt x="1397" y="2591"/>
                      <a:pt x="1397" y="2591"/>
                      <a:pt x="1397" y="2591"/>
                    </a:cubicBezTo>
                    <a:cubicBezTo>
                      <a:pt x="1448" y="2582"/>
                      <a:pt x="1499" y="2578"/>
                      <a:pt x="1549" y="2567"/>
                    </a:cubicBezTo>
                    <a:cubicBezTo>
                      <a:pt x="1648" y="2542"/>
                      <a:pt x="1749" y="2520"/>
                      <a:pt x="1844" y="2482"/>
                    </a:cubicBezTo>
                    <a:cubicBezTo>
                      <a:pt x="1942" y="2452"/>
                      <a:pt x="2033" y="2402"/>
                      <a:pt x="2126" y="2359"/>
                    </a:cubicBezTo>
                    <a:cubicBezTo>
                      <a:pt x="2213" y="2305"/>
                      <a:pt x="2304" y="2257"/>
                      <a:pt x="2385" y="2192"/>
                    </a:cubicBezTo>
                    <a:cubicBezTo>
                      <a:pt x="2470" y="2135"/>
                      <a:pt x="2543" y="2062"/>
                      <a:pt x="2621" y="1994"/>
                    </a:cubicBezTo>
                    <a:cubicBezTo>
                      <a:pt x="2690" y="1918"/>
                      <a:pt x="2764" y="1846"/>
                      <a:pt x="2823" y="1761"/>
                    </a:cubicBezTo>
                    <a:cubicBezTo>
                      <a:pt x="2889" y="1681"/>
                      <a:pt x="2939" y="1590"/>
                      <a:pt x="2994" y="1503"/>
                    </a:cubicBezTo>
                    <a:cubicBezTo>
                      <a:pt x="3038" y="1410"/>
                      <a:pt x="3090" y="1320"/>
                      <a:pt x="3122" y="1222"/>
                    </a:cubicBezTo>
                    <a:cubicBezTo>
                      <a:pt x="3162" y="1126"/>
                      <a:pt x="3185" y="1025"/>
                      <a:pt x="3212" y="925"/>
                    </a:cubicBezTo>
                    <a:cubicBezTo>
                      <a:pt x="3224" y="875"/>
                      <a:pt x="3230" y="824"/>
                      <a:pt x="3239" y="773"/>
                    </a:cubicBezTo>
                    <a:cubicBezTo>
                      <a:pt x="3251" y="696"/>
                      <a:pt x="3251" y="696"/>
                      <a:pt x="3251" y="696"/>
                    </a:cubicBezTo>
                    <a:cubicBezTo>
                      <a:pt x="3256" y="619"/>
                      <a:pt x="3256" y="619"/>
                      <a:pt x="3256" y="619"/>
                    </a:cubicBezTo>
                    <a:cubicBezTo>
                      <a:pt x="3276" y="412"/>
                      <a:pt x="3258" y="203"/>
                      <a:pt x="3216" y="0"/>
                    </a:cubicBezTo>
                    <a:cubicBezTo>
                      <a:pt x="3262" y="202"/>
                      <a:pt x="3283" y="412"/>
                      <a:pt x="3266" y="619"/>
                    </a:cubicBezTo>
                    <a:cubicBezTo>
                      <a:pt x="3262" y="697"/>
                      <a:pt x="3262" y="697"/>
                      <a:pt x="3262" y="697"/>
                    </a:cubicBezTo>
                    <a:cubicBezTo>
                      <a:pt x="3251" y="774"/>
                      <a:pt x="3251" y="774"/>
                      <a:pt x="3251" y="774"/>
                    </a:cubicBezTo>
                    <a:cubicBezTo>
                      <a:pt x="3243" y="826"/>
                      <a:pt x="3238" y="878"/>
                      <a:pt x="3227" y="929"/>
                    </a:cubicBezTo>
                    <a:cubicBezTo>
                      <a:pt x="3202" y="1030"/>
                      <a:pt x="3180" y="1132"/>
                      <a:pt x="3141" y="1229"/>
                    </a:cubicBezTo>
                    <a:cubicBezTo>
                      <a:pt x="3110" y="1329"/>
                      <a:pt x="3060" y="1421"/>
                      <a:pt x="3017" y="1516"/>
                    </a:cubicBezTo>
                    <a:cubicBezTo>
                      <a:pt x="2962" y="1605"/>
                      <a:pt x="2913" y="1697"/>
                      <a:pt x="2848" y="1779"/>
                    </a:cubicBezTo>
                    <a:cubicBezTo>
                      <a:pt x="2789" y="1866"/>
                      <a:pt x="2715" y="1941"/>
                      <a:pt x="2646" y="2019"/>
                    </a:cubicBezTo>
                    <a:cubicBezTo>
                      <a:pt x="2569" y="2090"/>
                      <a:pt x="2496" y="2165"/>
                      <a:pt x="2409" y="2225"/>
                    </a:cubicBezTo>
                    <a:cubicBezTo>
                      <a:pt x="2328" y="2292"/>
                      <a:pt x="2237" y="2343"/>
                      <a:pt x="2148" y="2399"/>
                    </a:cubicBezTo>
                    <a:cubicBezTo>
                      <a:pt x="2053" y="2445"/>
                      <a:pt x="1962" y="2497"/>
                      <a:pt x="1862" y="2530"/>
                    </a:cubicBezTo>
                    <a:cubicBezTo>
                      <a:pt x="1765" y="2571"/>
                      <a:pt x="1662" y="2595"/>
                      <a:pt x="1561" y="2622"/>
                    </a:cubicBezTo>
                    <a:cubicBezTo>
                      <a:pt x="1510" y="2634"/>
                      <a:pt x="1457" y="2640"/>
                      <a:pt x="1405" y="2649"/>
                    </a:cubicBezTo>
                    <a:cubicBezTo>
                      <a:pt x="1327" y="2661"/>
                      <a:pt x="1327" y="2661"/>
                      <a:pt x="1327" y="2661"/>
                    </a:cubicBezTo>
                    <a:cubicBezTo>
                      <a:pt x="1249" y="2667"/>
                      <a:pt x="1249" y="2667"/>
                      <a:pt x="1249" y="2667"/>
                    </a:cubicBezTo>
                    <a:cubicBezTo>
                      <a:pt x="829" y="2704"/>
                      <a:pt x="399" y="2610"/>
                      <a:pt x="28" y="2408"/>
                    </a:cubicBezTo>
                    <a:cubicBezTo>
                      <a:pt x="8" y="2397"/>
                      <a:pt x="0" y="2372"/>
                      <a:pt x="11" y="2353"/>
                    </a:cubicBezTo>
                    <a:cubicBezTo>
                      <a:pt x="22" y="2333"/>
                      <a:pt x="47" y="2325"/>
                      <a:pt x="67" y="2336"/>
                    </a:cubicBezTo>
                    <a:cubicBezTo>
                      <a:pt x="67" y="2336"/>
                      <a:pt x="67" y="2336"/>
                      <a:pt x="67" y="23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
              <p:cNvSpPr/>
              <p:nvPr>
                <p:custDataLst>
                  <p:tags r:id="rId22"/>
                </p:custDataLst>
              </p:nvPr>
            </p:nvSpPr>
            <p:spPr bwMode="auto">
              <a:xfrm>
                <a:off x="1454" y="1254"/>
                <a:ext cx="1622" cy="1902"/>
              </a:xfrm>
              <a:custGeom>
                <a:avLst/>
                <a:gdLst>
                  <a:gd name="T0" fmla="*/ 2245 w 2624"/>
                  <a:gd name="T1" fmla="*/ 3015 h 3077"/>
                  <a:gd name="T2" fmla="*/ 2538 w 2624"/>
                  <a:gd name="T3" fmla="*/ 1888 h 3077"/>
                  <a:gd name="T4" fmla="*/ 2504 w 2624"/>
                  <a:gd name="T5" fmla="*/ 1594 h 3077"/>
                  <a:gd name="T6" fmla="*/ 2423 w 2624"/>
                  <a:gd name="T7" fmla="*/ 1309 h 3077"/>
                  <a:gd name="T8" fmla="*/ 2139 w 2624"/>
                  <a:gd name="T9" fmla="*/ 789 h 3077"/>
                  <a:gd name="T10" fmla="*/ 1713 w 2624"/>
                  <a:gd name="T11" fmla="*/ 375 h 3077"/>
                  <a:gd name="T12" fmla="*/ 1182 w 2624"/>
                  <a:gd name="T13" fmla="*/ 106 h 3077"/>
                  <a:gd name="T14" fmla="*/ 592 w 2624"/>
                  <a:gd name="T15" fmla="*/ 9 h 3077"/>
                  <a:gd name="T16" fmla="*/ 0 w 2624"/>
                  <a:gd name="T17" fmla="*/ 91 h 3077"/>
                  <a:gd name="T18" fmla="*/ 593 w 2624"/>
                  <a:gd name="T19" fmla="*/ 0 h 3077"/>
                  <a:gd name="T20" fmla="*/ 1187 w 2624"/>
                  <a:gd name="T21" fmla="*/ 88 h 3077"/>
                  <a:gd name="T22" fmla="*/ 1729 w 2624"/>
                  <a:gd name="T23" fmla="*/ 352 h 3077"/>
                  <a:gd name="T24" fmla="*/ 2169 w 2624"/>
                  <a:gd name="T25" fmla="*/ 766 h 3077"/>
                  <a:gd name="T26" fmla="*/ 2467 w 2624"/>
                  <a:gd name="T27" fmla="*/ 1292 h 3077"/>
                  <a:gd name="T28" fmla="*/ 2555 w 2624"/>
                  <a:gd name="T29" fmla="*/ 1583 h 3077"/>
                  <a:gd name="T30" fmla="*/ 2594 w 2624"/>
                  <a:gd name="T31" fmla="*/ 1885 h 3077"/>
                  <a:gd name="T32" fmla="*/ 2309 w 2624"/>
                  <a:gd name="T33" fmla="*/ 3054 h 3077"/>
                  <a:gd name="T34" fmla="*/ 2257 w 2624"/>
                  <a:gd name="T35" fmla="*/ 3067 h 3077"/>
                  <a:gd name="T36" fmla="*/ 2245 w 2624"/>
                  <a:gd name="T37" fmla="*/ 3015 h 3077"/>
                  <a:gd name="T38" fmla="*/ 2245 w 2624"/>
                  <a:gd name="T39" fmla="*/ 3015 h 3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24" h="3077">
                    <a:moveTo>
                      <a:pt x="2245" y="3015"/>
                    </a:moveTo>
                    <a:cubicBezTo>
                      <a:pt x="2453" y="2681"/>
                      <a:pt x="2561" y="2283"/>
                      <a:pt x="2538" y="1888"/>
                    </a:cubicBezTo>
                    <a:cubicBezTo>
                      <a:pt x="2538" y="1789"/>
                      <a:pt x="2518" y="1692"/>
                      <a:pt x="2504" y="1594"/>
                    </a:cubicBezTo>
                    <a:cubicBezTo>
                      <a:pt x="2480" y="1498"/>
                      <a:pt x="2460" y="1401"/>
                      <a:pt x="2423" y="1309"/>
                    </a:cubicBezTo>
                    <a:cubicBezTo>
                      <a:pt x="2355" y="1123"/>
                      <a:pt x="2262" y="945"/>
                      <a:pt x="2139" y="789"/>
                    </a:cubicBezTo>
                    <a:cubicBezTo>
                      <a:pt x="2017" y="633"/>
                      <a:pt x="1877" y="488"/>
                      <a:pt x="1713" y="375"/>
                    </a:cubicBezTo>
                    <a:cubicBezTo>
                      <a:pt x="1550" y="262"/>
                      <a:pt x="1371" y="169"/>
                      <a:pt x="1182" y="106"/>
                    </a:cubicBezTo>
                    <a:cubicBezTo>
                      <a:pt x="991" y="47"/>
                      <a:pt x="793" y="14"/>
                      <a:pt x="592" y="9"/>
                    </a:cubicBezTo>
                    <a:cubicBezTo>
                      <a:pt x="393" y="6"/>
                      <a:pt x="192" y="34"/>
                      <a:pt x="0" y="91"/>
                    </a:cubicBezTo>
                    <a:cubicBezTo>
                      <a:pt x="191" y="31"/>
                      <a:pt x="392" y="0"/>
                      <a:pt x="593" y="0"/>
                    </a:cubicBezTo>
                    <a:cubicBezTo>
                      <a:pt x="794" y="1"/>
                      <a:pt x="994" y="32"/>
                      <a:pt x="1187" y="88"/>
                    </a:cubicBezTo>
                    <a:cubicBezTo>
                      <a:pt x="1380" y="149"/>
                      <a:pt x="1562" y="239"/>
                      <a:pt x="1729" y="352"/>
                    </a:cubicBezTo>
                    <a:cubicBezTo>
                      <a:pt x="1897" y="464"/>
                      <a:pt x="2042" y="609"/>
                      <a:pt x="2169" y="766"/>
                    </a:cubicBezTo>
                    <a:cubicBezTo>
                      <a:pt x="2297" y="923"/>
                      <a:pt x="2395" y="1103"/>
                      <a:pt x="2467" y="1292"/>
                    </a:cubicBezTo>
                    <a:cubicBezTo>
                      <a:pt x="2506" y="1386"/>
                      <a:pt x="2529" y="1485"/>
                      <a:pt x="2555" y="1583"/>
                    </a:cubicBezTo>
                    <a:cubicBezTo>
                      <a:pt x="2570" y="1683"/>
                      <a:pt x="2592" y="1783"/>
                      <a:pt x="2594" y="1885"/>
                    </a:cubicBezTo>
                    <a:cubicBezTo>
                      <a:pt x="2624" y="2291"/>
                      <a:pt x="2520" y="2705"/>
                      <a:pt x="2309" y="3054"/>
                    </a:cubicBezTo>
                    <a:cubicBezTo>
                      <a:pt x="2298" y="3072"/>
                      <a:pt x="2275" y="3077"/>
                      <a:pt x="2257" y="3067"/>
                    </a:cubicBezTo>
                    <a:cubicBezTo>
                      <a:pt x="2240" y="3056"/>
                      <a:pt x="2234" y="3033"/>
                      <a:pt x="2245" y="3015"/>
                    </a:cubicBezTo>
                    <a:cubicBezTo>
                      <a:pt x="2245" y="3015"/>
                      <a:pt x="2245" y="3015"/>
                      <a:pt x="2245" y="30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
              <p:cNvSpPr/>
              <p:nvPr>
                <p:custDataLst>
                  <p:tags r:id="rId23"/>
                </p:custDataLst>
              </p:nvPr>
            </p:nvSpPr>
            <p:spPr bwMode="auto">
              <a:xfrm>
                <a:off x="564" y="2094"/>
                <a:ext cx="1250" cy="1622"/>
              </a:xfrm>
              <a:custGeom>
                <a:avLst/>
                <a:gdLst>
                  <a:gd name="T0" fmla="*/ 159 w 2022"/>
                  <a:gd name="T1" fmla="*/ 54 h 2624"/>
                  <a:gd name="T2" fmla="*/ 71 w 2022"/>
                  <a:gd name="T3" fmla="*/ 501 h 2624"/>
                  <a:gd name="T4" fmla="*/ 69 w 2022"/>
                  <a:gd name="T5" fmla="*/ 730 h 2624"/>
                  <a:gd name="T6" fmla="*/ 75 w 2022"/>
                  <a:gd name="T7" fmla="*/ 844 h 2624"/>
                  <a:gd name="T8" fmla="*/ 91 w 2022"/>
                  <a:gd name="T9" fmla="*/ 958 h 2624"/>
                  <a:gd name="T10" fmla="*/ 212 w 2022"/>
                  <a:gd name="T11" fmla="*/ 1400 h 2624"/>
                  <a:gd name="T12" fmla="*/ 437 w 2022"/>
                  <a:gd name="T13" fmla="*/ 1800 h 2624"/>
                  <a:gd name="T14" fmla="*/ 1130 w 2022"/>
                  <a:gd name="T15" fmla="*/ 2399 h 2624"/>
                  <a:gd name="T16" fmla="*/ 2022 w 2022"/>
                  <a:gd name="T17" fmla="*/ 2623 h 2624"/>
                  <a:gd name="T18" fmla="*/ 1121 w 2022"/>
                  <a:gd name="T19" fmla="*/ 2415 h 2624"/>
                  <a:gd name="T20" fmla="*/ 407 w 2022"/>
                  <a:gd name="T21" fmla="*/ 1822 h 2624"/>
                  <a:gd name="T22" fmla="*/ 169 w 2022"/>
                  <a:gd name="T23" fmla="*/ 1418 h 2624"/>
                  <a:gd name="T24" fmla="*/ 35 w 2022"/>
                  <a:gd name="T25" fmla="*/ 967 h 2624"/>
                  <a:gd name="T26" fmla="*/ 16 w 2022"/>
                  <a:gd name="T27" fmla="*/ 851 h 2624"/>
                  <a:gd name="T28" fmla="*/ 8 w 2022"/>
                  <a:gd name="T29" fmla="*/ 733 h 2624"/>
                  <a:gd name="T30" fmla="*/ 6 w 2022"/>
                  <a:gd name="T31" fmla="*/ 497 h 2624"/>
                  <a:gd name="T32" fmla="*/ 87 w 2022"/>
                  <a:gd name="T33" fmla="*/ 31 h 2624"/>
                  <a:gd name="T34" fmla="*/ 134 w 2022"/>
                  <a:gd name="T35" fmla="*/ 6 h 2624"/>
                  <a:gd name="T36" fmla="*/ 159 w 2022"/>
                  <a:gd name="T37" fmla="*/ 53 h 2624"/>
                  <a:gd name="T38" fmla="*/ 159 w 2022"/>
                  <a:gd name="T39" fmla="*/ 54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22" h="2624">
                    <a:moveTo>
                      <a:pt x="159" y="54"/>
                    </a:moveTo>
                    <a:cubicBezTo>
                      <a:pt x="112" y="198"/>
                      <a:pt x="83" y="349"/>
                      <a:pt x="71" y="501"/>
                    </a:cubicBezTo>
                    <a:cubicBezTo>
                      <a:pt x="64" y="577"/>
                      <a:pt x="65" y="654"/>
                      <a:pt x="69" y="730"/>
                    </a:cubicBezTo>
                    <a:cubicBezTo>
                      <a:pt x="71" y="768"/>
                      <a:pt x="71" y="806"/>
                      <a:pt x="75" y="844"/>
                    </a:cubicBezTo>
                    <a:cubicBezTo>
                      <a:pt x="91" y="958"/>
                      <a:pt x="91" y="958"/>
                      <a:pt x="91" y="958"/>
                    </a:cubicBezTo>
                    <a:cubicBezTo>
                      <a:pt x="112" y="1110"/>
                      <a:pt x="158" y="1256"/>
                      <a:pt x="212" y="1400"/>
                    </a:cubicBezTo>
                    <a:cubicBezTo>
                      <a:pt x="275" y="1539"/>
                      <a:pt x="345" y="1677"/>
                      <a:pt x="437" y="1800"/>
                    </a:cubicBezTo>
                    <a:cubicBezTo>
                      <a:pt x="617" y="2048"/>
                      <a:pt x="854" y="2259"/>
                      <a:pt x="1130" y="2399"/>
                    </a:cubicBezTo>
                    <a:cubicBezTo>
                      <a:pt x="1404" y="2540"/>
                      <a:pt x="1712" y="2618"/>
                      <a:pt x="2022" y="2623"/>
                    </a:cubicBezTo>
                    <a:cubicBezTo>
                      <a:pt x="1712" y="2624"/>
                      <a:pt x="1401" y="2553"/>
                      <a:pt x="1121" y="2415"/>
                    </a:cubicBezTo>
                    <a:cubicBezTo>
                      <a:pt x="840" y="2280"/>
                      <a:pt x="596" y="2072"/>
                      <a:pt x="407" y="1822"/>
                    </a:cubicBezTo>
                    <a:cubicBezTo>
                      <a:pt x="310" y="1699"/>
                      <a:pt x="236" y="1560"/>
                      <a:pt x="169" y="1418"/>
                    </a:cubicBezTo>
                    <a:cubicBezTo>
                      <a:pt x="111" y="1273"/>
                      <a:pt x="60" y="1123"/>
                      <a:pt x="35" y="967"/>
                    </a:cubicBezTo>
                    <a:cubicBezTo>
                      <a:pt x="16" y="851"/>
                      <a:pt x="16" y="851"/>
                      <a:pt x="16" y="851"/>
                    </a:cubicBezTo>
                    <a:cubicBezTo>
                      <a:pt x="12" y="812"/>
                      <a:pt x="11" y="772"/>
                      <a:pt x="8" y="733"/>
                    </a:cubicBezTo>
                    <a:cubicBezTo>
                      <a:pt x="2" y="654"/>
                      <a:pt x="0" y="575"/>
                      <a:pt x="6" y="497"/>
                    </a:cubicBezTo>
                    <a:cubicBezTo>
                      <a:pt x="14" y="339"/>
                      <a:pt x="42" y="183"/>
                      <a:pt x="87" y="31"/>
                    </a:cubicBezTo>
                    <a:cubicBezTo>
                      <a:pt x="93" y="11"/>
                      <a:pt x="114" y="0"/>
                      <a:pt x="134" y="6"/>
                    </a:cubicBezTo>
                    <a:cubicBezTo>
                      <a:pt x="154" y="12"/>
                      <a:pt x="165" y="33"/>
                      <a:pt x="159" y="53"/>
                    </a:cubicBezTo>
                    <a:cubicBezTo>
                      <a:pt x="159" y="53"/>
                      <a:pt x="159" y="53"/>
                      <a:pt x="159"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9"/>
              <p:cNvSpPr/>
              <p:nvPr>
                <p:custDataLst>
                  <p:tags r:id="rId24"/>
                </p:custDataLst>
              </p:nvPr>
            </p:nvSpPr>
            <p:spPr bwMode="auto">
              <a:xfrm>
                <a:off x="802" y="802"/>
                <a:ext cx="1386" cy="1335"/>
              </a:xfrm>
              <a:custGeom>
                <a:avLst/>
                <a:gdLst>
                  <a:gd name="T0" fmla="*/ 2196 w 2242"/>
                  <a:gd name="T1" fmla="*/ 165 h 2160"/>
                  <a:gd name="T2" fmla="*/ 1763 w 2242"/>
                  <a:gd name="T3" fmla="*/ 65 h 2160"/>
                  <a:gd name="T4" fmla="*/ 1318 w 2242"/>
                  <a:gd name="T5" fmla="*/ 88 h 2160"/>
                  <a:gd name="T6" fmla="*/ 896 w 2242"/>
                  <a:gd name="T7" fmla="*/ 236 h 2160"/>
                  <a:gd name="T8" fmla="*/ 532 w 2242"/>
                  <a:gd name="T9" fmla="*/ 497 h 2160"/>
                  <a:gd name="T10" fmla="*/ 85 w 2242"/>
                  <a:gd name="T11" fmla="*/ 1266 h 2160"/>
                  <a:gd name="T12" fmla="*/ 118 w 2242"/>
                  <a:gd name="T13" fmla="*/ 2160 h 2160"/>
                  <a:gd name="T14" fmla="*/ 70 w 2242"/>
                  <a:gd name="T15" fmla="*/ 1263 h 2160"/>
                  <a:gd name="T16" fmla="*/ 511 w 2242"/>
                  <a:gd name="T17" fmla="*/ 475 h 2160"/>
                  <a:gd name="T18" fmla="*/ 878 w 2242"/>
                  <a:gd name="T19" fmla="*/ 203 h 2160"/>
                  <a:gd name="T20" fmla="*/ 1309 w 2242"/>
                  <a:gd name="T21" fmla="*/ 44 h 2160"/>
                  <a:gd name="T22" fmla="*/ 1767 w 2242"/>
                  <a:gd name="T23" fmla="*/ 12 h 2160"/>
                  <a:gd name="T24" fmla="*/ 2218 w 2242"/>
                  <a:gd name="T25" fmla="*/ 109 h 2160"/>
                  <a:gd name="T26" fmla="*/ 2236 w 2242"/>
                  <a:gd name="T27" fmla="*/ 148 h 2160"/>
                  <a:gd name="T28" fmla="*/ 2197 w 2242"/>
                  <a:gd name="T29" fmla="*/ 166 h 2160"/>
                  <a:gd name="T30" fmla="*/ 2196 w 2242"/>
                  <a:gd name="T31" fmla="*/ 165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2" h="2160">
                    <a:moveTo>
                      <a:pt x="2196" y="165"/>
                    </a:moveTo>
                    <a:cubicBezTo>
                      <a:pt x="2058" y="112"/>
                      <a:pt x="1912" y="78"/>
                      <a:pt x="1763" y="65"/>
                    </a:cubicBezTo>
                    <a:cubicBezTo>
                      <a:pt x="1614" y="51"/>
                      <a:pt x="1465" y="64"/>
                      <a:pt x="1318" y="88"/>
                    </a:cubicBezTo>
                    <a:cubicBezTo>
                      <a:pt x="1172" y="121"/>
                      <a:pt x="1029" y="167"/>
                      <a:pt x="896" y="236"/>
                    </a:cubicBezTo>
                    <a:cubicBezTo>
                      <a:pt x="765" y="308"/>
                      <a:pt x="640" y="392"/>
                      <a:pt x="532" y="497"/>
                    </a:cubicBezTo>
                    <a:cubicBezTo>
                      <a:pt x="315" y="704"/>
                      <a:pt x="156" y="973"/>
                      <a:pt x="85" y="1266"/>
                    </a:cubicBezTo>
                    <a:cubicBezTo>
                      <a:pt x="10" y="1558"/>
                      <a:pt x="22" y="1873"/>
                      <a:pt x="118" y="2160"/>
                    </a:cubicBezTo>
                    <a:cubicBezTo>
                      <a:pt x="17" y="1874"/>
                      <a:pt x="0" y="1559"/>
                      <a:pt x="70" y="1263"/>
                    </a:cubicBezTo>
                    <a:cubicBezTo>
                      <a:pt x="137" y="966"/>
                      <a:pt x="294" y="690"/>
                      <a:pt x="511" y="475"/>
                    </a:cubicBezTo>
                    <a:cubicBezTo>
                      <a:pt x="619" y="367"/>
                      <a:pt x="745" y="278"/>
                      <a:pt x="878" y="203"/>
                    </a:cubicBezTo>
                    <a:cubicBezTo>
                      <a:pt x="1013" y="130"/>
                      <a:pt x="1159" y="79"/>
                      <a:pt x="1309" y="44"/>
                    </a:cubicBezTo>
                    <a:cubicBezTo>
                      <a:pt x="1459" y="16"/>
                      <a:pt x="1614" y="0"/>
                      <a:pt x="1767" y="12"/>
                    </a:cubicBezTo>
                    <a:cubicBezTo>
                      <a:pt x="1921" y="23"/>
                      <a:pt x="2073" y="55"/>
                      <a:pt x="2218" y="109"/>
                    </a:cubicBezTo>
                    <a:cubicBezTo>
                      <a:pt x="2233" y="114"/>
                      <a:pt x="2242" y="132"/>
                      <a:pt x="2236" y="148"/>
                    </a:cubicBezTo>
                    <a:cubicBezTo>
                      <a:pt x="2230" y="163"/>
                      <a:pt x="2212" y="172"/>
                      <a:pt x="2197" y="166"/>
                    </a:cubicBezTo>
                    <a:cubicBezTo>
                      <a:pt x="2197" y="166"/>
                      <a:pt x="2196" y="165"/>
                      <a:pt x="219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0"/>
              <p:cNvSpPr/>
              <p:nvPr>
                <p:custDataLst>
                  <p:tags r:id="rId25"/>
                </p:custDataLst>
              </p:nvPr>
            </p:nvSpPr>
            <p:spPr bwMode="auto">
              <a:xfrm>
                <a:off x="1433" y="1568"/>
                <a:ext cx="1390" cy="1257"/>
              </a:xfrm>
              <a:custGeom>
                <a:avLst/>
                <a:gdLst>
                  <a:gd name="T0" fmla="*/ 46 w 2250"/>
                  <a:gd name="T1" fmla="*/ 1868 h 2033"/>
                  <a:gd name="T2" fmla="*/ 464 w 2250"/>
                  <a:gd name="T3" fmla="*/ 1972 h 2033"/>
                  <a:gd name="T4" fmla="*/ 681 w 2250"/>
                  <a:gd name="T5" fmla="*/ 1978 h 2033"/>
                  <a:gd name="T6" fmla="*/ 789 w 2250"/>
                  <a:gd name="T7" fmla="*/ 1972 h 2033"/>
                  <a:gd name="T8" fmla="*/ 896 w 2250"/>
                  <a:gd name="T9" fmla="*/ 1957 h 2033"/>
                  <a:gd name="T10" fmla="*/ 1309 w 2250"/>
                  <a:gd name="T11" fmla="*/ 1826 h 2033"/>
                  <a:gd name="T12" fmla="*/ 1499 w 2250"/>
                  <a:gd name="T13" fmla="*/ 1721 h 2033"/>
                  <a:gd name="T14" fmla="*/ 1672 w 2250"/>
                  <a:gd name="T15" fmla="*/ 1588 h 2033"/>
                  <a:gd name="T16" fmla="*/ 2146 w 2250"/>
                  <a:gd name="T17" fmla="*/ 867 h 2033"/>
                  <a:gd name="T18" fmla="*/ 2173 w 2250"/>
                  <a:gd name="T19" fmla="*/ 0 h 2033"/>
                  <a:gd name="T20" fmla="*/ 2160 w 2250"/>
                  <a:gd name="T21" fmla="*/ 871 h 2033"/>
                  <a:gd name="T22" fmla="*/ 1692 w 2250"/>
                  <a:gd name="T23" fmla="*/ 1611 h 2033"/>
                  <a:gd name="T24" fmla="*/ 1518 w 2250"/>
                  <a:gd name="T25" fmla="*/ 1749 h 2033"/>
                  <a:gd name="T26" fmla="*/ 1325 w 2250"/>
                  <a:gd name="T27" fmla="*/ 1860 h 2033"/>
                  <a:gd name="T28" fmla="*/ 904 w 2250"/>
                  <a:gd name="T29" fmla="*/ 2001 h 2033"/>
                  <a:gd name="T30" fmla="*/ 794 w 2250"/>
                  <a:gd name="T31" fmla="*/ 2019 h 2033"/>
                  <a:gd name="T32" fmla="*/ 683 w 2250"/>
                  <a:gd name="T33" fmla="*/ 2027 h 2033"/>
                  <a:gd name="T34" fmla="*/ 459 w 2250"/>
                  <a:gd name="T35" fmla="*/ 2024 h 2033"/>
                  <a:gd name="T36" fmla="*/ 24 w 2250"/>
                  <a:gd name="T37" fmla="*/ 1925 h 2033"/>
                  <a:gd name="T38" fmla="*/ 6 w 2250"/>
                  <a:gd name="T39" fmla="*/ 1886 h 2033"/>
                  <a:gd name="T40" fmla="*/ 45 w 2250"/>
                  <a:gd name="T41" fmla="*/ 1868 h 2033"/>
                  <a:gd name="T42" fmla="*/ 46 w 2250"/>
                  <a:gd name="T43" fmla="*/ 1868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0" h="2033">
                    <a:moveTo>
                      <a:pt x="46" y="1868"/>
                    </a:moveTo>
                    <a:cubicBezTo>
                      <a:pt x="180" y="1922"/>
                      <a:pt x="321" y="1957"/>
                      <a:pt x="464" y="1972"/>
                    </a:cubicBezTo>
                    <a:cubicBezTo>
                      <a:pt x="536" y="1979"/>
                      <a:pt x="608" y="1983"/>
                      <a:pt x="681" y="1978"/>
                    </a:cubicBezTo>
                    <a:cubicBezTo>
                      <a:pt x="717" y="1976"/>
                      <a:pt x="753" y="1976"/>
                      <a:pt x="789" y="1972"/>
                    </a:cubicBezTo>
                    <a:cubicBezTo>
                      <a:pt x="896" y="1957"/>
                      <a:pt x="896" y="1957"/>
                      <a:pt x="896" y="1957"/>
                    </a:cubicBezTo>
                    <a:cubicBezTo>
                      <a:pt x="1038" y="1932"/>
                      <a:pt x="1179" y="1891"/>
                      <a:pt x="1309" y="1826"/>
                    </a:cubicBezTo>
                    <a:cubicBezTo>
                      <a:pt x="1376" y="1798"/>
                      <a:pt x="1436" y="1757"/>
                      <a:pt x="1499" y="1721"/>
                    </a:cubicBezTo>
                    <a:cubicBezTo>
                      <a:pt x="1557" y="1678"/>
                      <a:pt x="1620" y="1639"/>
                      <a:pt x="1672" y="1588"/>
                    </a:cubicBezTo>
                    <a:cubicBezTo>
                      <a:pt x="1893" y="1399"/>
                      <a:pt x="2055" y="1145"/>
                      <a:pt x="2146" y="867"/>
                    </a:cubicBezTo>
                    <a:cubicBezTo>
                      <a:pt x="2229" y="588"/>
                      <a:pt x="2245" y="285"/>
                      <a:pt x="2173" y="0"/>
                    </a:cubicBezTo>
                    <a:cubicBezTo>
                      <a:pt x="2250" y="284"/>
                      <a:pt x="2240" y="588"/>
                      <a:pt x="2160" y="871"/>
                    </a:cubicBezTo>
                    <a:cubicBezTo>
                      <a:pt x="2074" y="1153"/>
                      <a:pt x="1914" y="1414"/>
                      <a:pt x="1692" y="1611"/>
                    </a:cubicBezTo>
                    <a:cubicBezTo>
                      <a:pt x="1639" y="1664"/>
                      <a:pt x="1577" y="1704"/>
                      <a:pt x="1518" y="1749"/>
                    </a:cubicBezTo>
                    <a:cubicBezTo>
                      <a:pt x="1455" y="1788"/>
                      <a:pt x="1394" y="1830"/>
                      <a:pt x="1325" y="1860"/>
                    </a:cubicBezTo>
                    <a:cubicBezTo>
                      <a:pt x="1194" y="1929"/>
                      <a:pt x="1050" y="1973"/>
                      <a:pt x="904" y="2001"/>
                    </a:cubicBezTo>
                    <a:cubicBezTo>
                      <a:pt x="794" y="2019"/>
                      <a:pt x="794" y="2019"/>
                      <a:pt x="794" y="2019"/>
                    </a:cubicBezTo>
                    <a:cubicBezTo>
                      <a:pt x="757" y="2023"/>
                      <a:pt x="720" y="2024"/>
                      <a:pt x="683" y="2027"/>
                    </a:cubicBezTo>
                    <a:cubicBezTo>
                      <a:pt x="608" y="2033"/>
                      <a:pt x="534" y="2030"/>
                      <a:pt x="459" y="2024"/>
                    </a:cubicBezTo>
                    <a:cubicBezTo>
                      <a:pt x="311" y="2011"/>
                      <a:pt x="164" y="1978"/>
                      <a:pt x="24" y="1925"/>
                    </a:cubicBezTo>
                    <a:cubicBezTo>
                      <a:pt x="8" y="1919"/>
                      <a:pt x="0" y="1901"/>
                      <a:pt x="6" y="1886"/>
                    </a:cubicBezTo>
                    <a:cubicBezTo>
                      <a:pt x="12" y="1870"/>
                      <a:pt x="30" y="1862"/>
                      <a:pt x="45" y="1868"/>
                    </a:cubicBezTo>
                    <a:cubicBezTo>
                      <a:pt x="46" y="1868"/>
                      <a:pt x="46" y="1868"/>
                      <a:pt x="46" y="18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1"/>
              <p:cNvSpPr/>
              <p:nvPr>
                <p:custDataLst>
                  <p:tags r:id="rId26"/>
                </p:custDataLst>
              </p:nvPr>
            </p:nvSpPr>
            <p:spPr bwMode="auto">
              <a:xfrm>
                <a:off x="907" y="1398"/>
                <a:ext cx="1332" cy="1312"/>
              </a:xfrm>
              <a:custGeom>
                <a:avLst/>
                <a:gdLst>
                  <a:gd name="T0" fmla="*/ 233 w 2157"/>
                  <a:gd name="T1" fmla="*/ 42 h 2122"/>
                  <a:gd name="T2" fmla="*/ 95 w 2157"/>
                  <a:gd name="T3" fmla="*/ 903 h 2122"/>
                  <a:gd name="T4" fmla="*/ 496 w 2157"/>
                  <a:gd name="T5" fmla="*/ 1682 h 2122"/>
                  <a:gd name="T6" fmla="*/ 1287 w 2157"/>
                  <a:gd name="T7" fmla="*/ 2069 h 2122"/>
                  <a:gd name="T8" fmla="*/ 2157 w 2157"/>
                  <a:gd name="T9" fmla="*/ 1910 h 2122"/>
                  <a:gd name="T10" fmla="*/ 1285 w 2157"/>
                  <a:gd name="T11" fmla="*/ 2082 h 2122"/>
                  <a:gd name="T12" fmla="*/ 478 w 2157"/>
                  <a:gd name="T13" fmla="*/ 1701 h 2122"/>
                  <a:gd name="T14" fmla="*/ 55 w 2157"/>
                  <a:gd name="T15" fmla="*/ 910 h 2122"/>
                  <a:gd name="T16" fmla="*/ 185 w 2157"/>
                  <a:gd name="T17" fmla="*/ 18 h 2122"/>
                  <a:gd name="T18" fmla="*/ 221 w 2157"/>
                  <a:gd name="T19" fmla="*/ 6 h 2122"/>
                  <a:gd name="T20" fmla="*/ 233 w 2157"/>
                  <a:gd name="T21" fmla="*/ 42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7" h="2122">
                    <a:moveTo>
                      <a:pt x="233" y="42"/>
                    </a:moveTo>
                    <a:cubicBezTo>
                      <a:pt x="96" y="304"/>
                      <a:pt x="46" y="611"/>
                      <a:pt x="95" y="903"/>
                    </a:cubicBezTo>
                    <a:cubicBezTo>
                      <a:pt x="138" y="1197"/>
                      <a:pt x="284" y="1473"/>
                      <a:pt x="496" y="1682"/>
                    </a:cubicBezTo>
                    <a:cubicBezTo>
                      <a:pt x="709" y="1891"/>
                      <a:pt x="990" y="2030"/>
                      <a:pt x="1287" y="2069"/>
                    </a:cubicBezTo>
                    <a:cubicBezTo>
                      <a:pt x="1583" y="2113"/>
                      <a:pt x="1894" y="2055"/>
                      <a:pt x="2157" y="1910"/>
                    </a:cubicBezTo>
                    <a:cubicBezTo>
                      <a:pt x="1896" y="2059"/>
                      <a:pt x="1585" y="2122"/>
                      <a:pt x="1285" y="2082"/>
                    </a:cubicBezTo>
                    <a:cubicBezTo>
                      <a:pt x="985" y="2048"/>
                      <a:pt x="698" y="1910"/>
                      <a:pt x="478" y="1701"/>
                    </a:cubicBezTo>
                    <a:cubicBezTo>
                      <a:pt x="258" y="1492"/>
                      <a:pt x="105" y="1212"/>
                      <a:pt x="55" y="910"/>
                    </a:cubicBezTo>
                    <a:cubicBezTo>
                      <a:pt x="0" y="610"/>
                      <a:pt x="47" y="292"/>
                      <a:pt x="185" y="18"/>
                    </a:cubicBezTo>
                    <a:cubicBezTo>
                      <a:pt x="192" y="5"/>
                      <a:pt x="208" y="0"/>
                      <a:pt x="221" y="6"/>
                    </a:cubicBezTo>
                    <a:cubicBezTo>
                      <a:pt x="235" y="13"/>
                      <a:pt x="240" y="29"/>
                      <a:pt x="23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2"/>
              <p:cNvSpPr/>
              <p:nvPr>
                <p:custDataLst>
                  <p:tags r:id="rId27"/>
                </p:custDataLst>
              </p:nvPr>
            </p:nvSpPr>
            <p:spPr bwMode="auto">
              <a:xfrm>
                <a:off x="1378" y="920"/>
                <a:ext cx="1343" cy="1335"/>
              </a:xfrm>
              <a:custGeom>
                <a:avLst/>
                <a:gdLst>
                  <a:gd name="T0" fmla="*/ 1921 w 2173"/>
                  <a:gd name="T1" fmla="*/ 2117 h 2160"/>
                  <a:gd name="T2" fmla="*/ 2083 w 2173"/>
                  <a:gd name="T3" fmla="*/ 1245 h 2160"/>
                  <a:gd name="T4" fmla="*/ 1686 w 2173"/>
                  <a:gd name="T5" fmla="*/ 448 h 2160"/>
                  <a:gd name="T6" fmla="*/ 883 w 2173"/>
                  <a:gd name="T7" fmla="*/ 53 h 2160"/>
                  <a:gd name="T8" fmla="*/ 0 w 2173"/>
                  <a:gd name="T9" fmla="*/ 222 h 2160"/>
                  <a:gd name="T10" fmla="*/ 885 w 2173"/>
                  <a:gd name="T11" fmla="*/ 39 h 2160"/>
                  <a:gd name="T12" fmla="*/ 1705 w 2173"/>
                  <a:gd name="T13" fmla="*/ 429 h 2160"/>
                  <a:gd name="T14" fmla="*/ 2123 w 2173"/>
                  <a:gd name="T15" fmla="*/ 1239 h 2160"/>
                  <a:gd name="T16" fmla="*/ 1968 w 2173"/>
                  <a:gd name="T17" fmla="*/ 2143 h 2160"/>
                  <a:gd name="T18" fmla="*/ 1932 w 2173"/>
                  <a:gd name="T19" fmla="*/ 2153 h 2160"/>
                  <a:gd name="T20" fmla="*/ 1921 w 2173"/>
                  <a:gd name="T21" fmla="*/ 2117 h 2160"/>
                  <a:gd name="T22" fmla="*/ 1921 w 2173"/>
                  <a:gd name="T23" fmla="*/ 2117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3" h="2160">
                    <a:moveTo>
                      <a:pt x="1921" y="2117"/>
                    </a:moveTo>
                    <a:cubicBezTo>
                      <a:pt x="2068" y="1855"/>
                      <a:pt x="2128" y="1544"/>
                      <a:pt x="2083" y="1245"/>
                    </a:cubicBezTo>
                    <a:cubicBezTo>
                      <a:pt x="2046" y="945"/>
                      <a:pt x="1898" y="663"/>
                      <a:pt x="1686" y="448"/>
                    </a:cubicBezTo>
                    <a:cubicBezTo>
                      <a:pt x="1471" y="235"/>
                      <a:pt x="1185" y="91"/>
                      <a:pt x="883" y="53"/>
                    </a:cubicBezTo>
                    <a:cubicBezTo>
                      <a:pt x="581" y="9"/>
                      <a:pt x="266" y="71"/>
                      <a:pt x="0" y="222"/>
                    </a:cubicBezTo>
                    <a:cubicBezTo>
                      <a:pt x="263" y="67"/>
                      <a:pt x="579" y="0"/>
                      <a:pt x="885" y="39"/>
                    </a:cubicBezTo>
                    <a:cubicBezTo>
                      <a:pt x="1190" y="74"/>
                      <a:pt x="1482" y="215"/>
                      <a:pt x="1705" y="429"/>
                    </a:cubicBezTo>
                    <a:cubicBezTo>
                      <a:pt x="1924" y="645"/>
                      <a:pt x="2080" y="931"/>
                      <a:pt x="2123" y="1239"/>
                    </a:cubicBezTo>
                    <a:cubicBezTo>
                      <a:pt x="2173" y="1546"/>
                      <a:pt x="2117" y="1869"/>
                      <a:pt x="1968" y="2143"/>
                    </a:cubicBezTo>
                    <a:cubicBezTo>
                      <a:pt x="1961" y="2155"/>
                      <a:pt x="1945" y="2160"/>
                      <a:pt x="1932" y="2153"/>
                    </a:cubicBezTo>
                    <a:cubicBezTo>
                      <a:pt x="1919" y="2146"/>
                      <a:pt x="1914" y="2130"/>
                      <a:pt x="1921" y="2117"/>
                    </a:cubicBezTo>
                    <a:cubicBezTo>
                      <a:pt x="1921" y="2117"/>
                      <a:pt x="1921" y="2117"/>
                      <a:pt x="1921" y="2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2" name="椭圆 101"/>
            <p:cNvSpPr/>
            <p:nvPr>
              <p:custDataLst>
                <p:tags r:id="rId28"/>
              </p:custDataLst>
            </p:nvPr>
          </p:nvSpPr>
          <p:spPr>
            <a:xfrm>
              <a:off x="1310005" y="4369784"/>
              <a:ext cx="233680" cy="233680"/>
            </a:xfrm>
            <a:prstGeom prst="ellipse">
              <a:avLst/>
            </a:prstGeom>
            <a:gradFill>
              <a:gsLst>
                <a:gs pos="0">
                  <a:schemeClr val="accent4"/>
                </a:gs>
                <a:gs pos="100000">
                  <a:schemeClr val="accent5"/>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矩形: 圆角 85"/>
          <p:cNvSpPr/>
          <p:nvPr>
            <p:custDataLst>
              <p:tags r:id="rId29"/>
            </p:custDataLst>
          </p:nvPr>
        </p:nvSpPr>
        <p:spPr>
          <a:xfrm>
            <a:off x="387350" y="4495800"/>
            <a:ext cx="2900045" cy="568960"/>
          </a:xfrm>
          <a:prstGeom prst="roundRect">
            <a:avLst>
              <a:gd name="adj" fmla="val 50000"/>
            </a:avLst>
          </a:prstGeom>
          <a:gradFill flip="none" rotWithShape="1">
            <a:gsLst>
              <a:gs pos="53000">
                <a:srgbClr val="07A9EE">
                  <a:alpha val="0"/>
                </a:srgbClr>
              </a:gs>
              <a:gs pos="1000">
                <a:schemeClr val="accent4">
                  <a:alpha val="50000"/>
                </a:schemeClr>
              </a:gs>
              <a:gs pos="100000">
                <a:schemeClr val="accent5">
                  <a:alpha val="5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160B11"/>
                </a:solidFill>
                <a:latin typeface="Arial" panose="020B0604020202020204" pitchFamily="34" charset="0"/>
                <a:ea typeface="黑体" panose="02010609060101010101" charset="-122"/>
                <a:cs typeface="Arial" panose="020B0604020202020204" pitchFamily="34" charset="0"/>
                <a:sym typeface="+mn-ea"/>
              </a:rPr>
              <a:t>D</a:t>
            </a:r>
            <a:r>
              <a:rPr lang="zh-CN" altLang="en-US" sz="2400" b="1" dirty="0">
                <a:solidFill>
                  <a:srgbClr val="160B11"/>
                </a:solidFill>
                <a:latin typeface="Arial" panose="020B0604020202020204" pitchFamily="34" charset="0"/>
                <a:ea typeface="黑体" panose="02010609060101010101" charset="-122"/>
                <a:cs typeface="Arial" panose="020B0604020202020204" pitchFamily="34" charset="0"/>
                <a:sym typeface="+mn-ea"/>
              </a:rPr>
              <a:t>e-duplication</a:t>
            </a:r>
            <a:endParaRPr lang="zh-CN" altLang="en-US" sz="2400" b="1" dirty="0">
              <a:solidFill>
                <a:srgbClr val="160B11"/>
              </a:solidFill>
              <a:latin typeface="Arial" panose="020B0604020202020204" pitchFamily="34" charset="0"/>
              <a:ea typeface="黑体" panose="02010609060101010101" charset="-122"/>
              <a:cs typeface="Arial" panose="020B0604020202020204" pitchFamily="34" charset="0"/>
              <a:sym typeface="+mn-ea"/>
            </a:endParaRPr>
          </a:p>
        </p:txBody>
      </p:sp>
      <p:sp>
        <p:nvSpPr>
          <p:cNvPr id="104" name="文本框 103"/>
          <p:cNvSpPr txBox="1"/>
          <p:nvPr>
            <p:custDataLst>
              <p:tags r:id="rId30"/>
            </p:custDataLst>
          </p:nvPr>
        </p:nvSpPr>
        <p:spPr>
          <a:xfrm>
            <a:off x="199390" y="5142230"/>
            <a:ext cx="3992245" cy="829945"/>
          </a:xfrm>
          <a:prstGeom prst="rect">
            <a:avLst/>
          </a:prstGeom>
          <a:noFill/>
        </p:spPr>
        <p:txBody>
          <a:bodyPr wrap="square" rtlCol="0">
            <a:spAutoFit/>
          </a:bodyPr>
          <a:lstStyle/>
          <a:p>
            <a:pPr algn="l">
              <a:lnSpc>
                <a:spcPct val="120000"/>
              </a:lnSpc>
            </a:pPr>
            <a:r>
              <a:rPr sz="2000" dirty="0">
                <a:solidFill>
                  <a:srgbClr val="160B11"/>
                </a:solidFill>
                <a:latin typeface="Arial" panose="020B0604020202020204" pitchFamily="34" charset="0"/>
                <a:ea typeface="黑体" panose="02010609060101010101" charset="-122"/>
                <a:cs typeface="Arial" panose="020B0604020202020204" pitchFamily="34" charset="0"/>
              </a:rPr>
              <a:t>Retain valid and unduplicated data for use</a:t>
            </a:r>
            <a:endParaRPr sz="2000" dirty="0">
              <a:solidFill>
                <a:srgbClr val="160B11"/>
              </a:solidFill>
              <a:latin typeface="Arial" panose="020B0604020202020204" pitchFamily="34" charset="0"/>
              <a:ea typeface="黑体" panose="02010609060101010101" charset="-122"/>
              <a:cs typeface="Arial" panose="020B0604020202020204" pitchFamily="34" charset="0"/>
            </a:endParaRPr>
          </a:p>
        </p:txBody>
      </p:sp>
      <p:sp>
        <p:nvSpPr>
          <p:cNvPr id="107" name="矩形: 圆角 90"/>
          <p:cNvSpPr/>
          <p:nvPr>
            <p:custDataLst>
              <p:tags r:id="rId31"/>
            </p:custDataLst>
          </p:nvPr>
        </p:nvSpPr>
        <p:spPr>
          <a:xfrm>
            <a:off x="4104005" y="2653030"/>
            <a:ext cx="3392170" cy="568960"/>
          </a:xfrm>
          <a:prstGeom prst="roundRect">
            <a:avLst>
              <a:gd name="adj" fmla="val 50000"/>
            </a:avLst>
          </a:prstGeom>
          <a:gradFill flip="none" rotWithShape="1">
            <a:gsLst>
              <a:gs pos="53000">
                <a:srgbClr val="07A9EE">
                  <a:alpha val="0"/>
                </a:srgbClr>
              </a:gs>
              <a:gs pos="1000">
                <a:schemeClr val="accent4">
                  <a:alpha val="50000"/>
                </a:schemeClr>
              </a:gs>
              <a:gs pos="100000">
                <a:schemeClr val="accent5">
                  <a:alpha val="5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160B11"/>
                </a:solidFill>
                <a:latin typeface="Arial" panose="020B0604020202020204" pitchFamily="34" charset="0"/>
                <a:cs typeface="Arial" panose="020B0604020202020204" pitchFamily="34" charset="0"/>
              </a:rPr>
              <a:t>N</a:t>
            </a:r>
            <a:r>
              <a:rPr lang="zh-CN" altLang="en-US" sz="2400" b="1" dirty="0">
                <a:solidFill>
                  <a:srgbClr val="160B11"/>
                </a:solidFill>
                <a:latin typeface="Arial" panose="020B0604020202020204" pitchFamily="34" charset="0"/>
                <a:cs typeface="Arial" panose="020B0604020202020204" pitchFamily="34" charset="0"/>
              </a:rPr>
              <a:t>umeric </a:t>
            </a:r>
            <a:r>
              <a:rPr lang="en-US" altLang="zh-CN" sz="2400" b="1" dirty="0">
                <a:solidFill>
                  <a:srgbClr val="160B11"/>
                </a:solidFill>
                <a:latin typeface="Arial" panose="020B0604020202020204" pitchFamily="34" charset="0"/>
                <a:cs typeface="Arial" panose="020B0604020202020204" pitchFamily="34" charset="0"/>
              </a:rPr>
              <a:t>C</a:t>
            </a:r>
            <a:r>
              <a:rPr lang="zh-CN" altLang="en-US" sz="2400" b="1" dirty="0">
                <a:solidFill>
                  <a:srgbClr val="160B11"/>
                </a:solidFill>
                <a:latin typeface="Arial" panose="020B0604020202020204" pitchFamily="34" charset="0"/>
                <a:cs typeface="Arial" panose="020B0604020202020204" pitchFamily="34" charset="0"/>
              </a:rPr>
              <a:t>onversion</a:t>
            </a:r>
            <a:endParaRPr lang="zh-CN" altLang="en-US" sz="2400" b="1" dirty="0">
              <a:solidFill>
                <a:srgbClr val="160B11"/>
              </a:solidFill>
              <a:latin typeface="Arial" panose="020B0604020202020204" pitchFamily="34" charset="0"/>
              <a:cs typeface="Arial" panose="020B0604020202020204" pitchFamily="34" charset="0"/>
            </a:endParaRPr>
          </a:p>
        </p:txBody>
      </p:sp>
      <p:sp>
        <p:nvSpPr>
          <p:cNvPr id="108" name="文本框 107"/>
          <p:cNvSpPr txBox="1"/>
          <p:nvPr>
            <p:custDataLst>
              <p:tags r:id="rId32"/>
            </p:custDataLst>
          </p:nvPr>
        </p:nvSpPr>
        <p:spPr>
          <a:xfrm>
            <a:off x="4191000" y="3394710"/>
            <a:ext cx="3305175" cy="1366520"/>
          </a:xfrm>
          <a:prstGeom prst="rect">
            <a:avLst/>
          </a:prstGeom>
          <a:noFill/>
        </p:spPr>
        <p:txBody>
          <a:bodyPr wrap="square" rtlCol="0">
            <a:noAutofit/>
          </a:bodyPr>
          <a:lstStyle/>
          <a:p>
            <a:pPr algn="just">
              <a:lnSpc>
                <a:spcPct val="120000"/>
              </a:lnSpc>
            </a:pPr>
            <a:r>
              <a:rPr lang="zh-CN" altLang="en-US" sz="2000" dirty="0">
                <a:solidFill>
                  <a:srgbClr val="160B11"/>
                </a:solidFill>
                <a:latin typeface="Arial" panose="020B0604020202020204" pitchFamily="34" charset="0"/>
                <a:ea typeface="黑体" panose="02010609060101010101" charset="-122"/>
                <a:cs typeface="Arial" panose="020B0604020202020204" pitchFamily="34" charset="0"/>
                <a:sym typeface="+mn-ea"/>
              </a:rPr>
              <a:t>Conversion between ECEF and geodetic coordinate systems</a:t>
            </a:r>
            <a:endParaRPr lang="zh-CN" altLang="en-US" sz="2000" dirty="0">
              <a:solidFill>
                <a:srgbClr val="160B11"/>
              </a:solidFill>
              <a:latin typeface="Arial" panose="020B0604020202020204" pitchFamily="34" charset="0"/>
              <a:ea typeface="黑体" panose="02010609060101010101" charset="-122"/>
              <a:cs typeface="Arial" panose="020B0604020202020204" pitchFamily="34" charset="0"/>
              <a:sym typeface="+mn-ea"/>
            </a:endParaRPr>
          </a:p>
        </p:txBody>
      </p:sp>
      <p:sp>
        <p:nvSpPr>
          <p:cNvPr id="109" name="矩形: 圆角 94"/>
          <p:cNvSpPr/>
          <p:nvPr>
            <p:custDataLst>
              <p:tags r:id="rId33"/>
            </p:custDataLst>
          </p:nvPr>
        </p:nvSpPr>
        <p:spPr>
          <a:xfrm>
            <a:off x="7992110" y="3579495"/>
            <a:ext cx="4199890" cy="568960"/>
          </a:xfrm>
          <a:prstGeom prst="roundRect">
            <a:avLst>
              <a:gd name="adj" fmla="val 50000"/>
            </a:avLst>
          </a:prstGeom>
          <a:gradFill flip="none" rotWithShape="1">
            <a:gsLst>
              <a:gs pos="53000">
                <a:srgbClr val="07A9EE">
                  <a:alpha val="0"/>
                </a:srgbClr>
              </a:gs>
              <a:gs pos="1000">
                <a:schemeClr val="accent4">
                  <a:alpha val="50000"/>
                </a:schemeClr>
              </a:gs>
              <a:gs pos="100000">
                <a:schemeClr val="accent5">
                  <a:alpha val="5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60B11"/>
                </a:solidFill>
                <a:latin typeface="Arial" panose="020B0604020202020204" pitchFamily="34" charset="0"/>
                <a:cs typeface="Arial" panose="020B0604020202020204" pitchFamily="34" charset="0"/>
              </a:rPr>
              <a:t>Numerical standardisation</a:t>
            </a:r>
            <a:endParaRPr lang="zh-CN" altLang="en-US" sz="2400" b="1" dirty="0">
              <a:solidFill>
                <a:srgbClr val="160B11"/>
              </a:solidFill>
              <a:latin typeface="Arial" panose="020B0604020202020204" pitchFamily="34" charset="0"/>
              <a:cs typeface="Arial" panose="020B0604020202020204" pitchFamily="34" charset="0"/>
            </a:endParaRPr>
          </a:p>
        </p:txBody>
      </p:sp>
      <p:sp>
        <p:nvSpPr>
          <p:cNvPr id="110" name="文本框 109"/>
          <p:cNvSpPr txBox="1"/>
          <p:nvPr>
            <p:custDataLst>
              <p:tags r:id="rId34"/>
            </p:custDataLst>
          </p:nvPr>
        </p:nvSpPr>
        <p:spPr>
          <a:xfrm>
            <a:off x="8656955" y="4380230"/>
            <a:ext cx="2863215" cy="460375"/>
          </a:xfrm>
          <a:prstGeom prst="rect">
            <a:avLst/>
          </a:prstGeom>
          <a:noFill/>
        </p:spPr>
        <p:txBody>
          <a:bodyPr wrap="square" rtlCol="0">
            <a:spAutoFit/>
          </a:bodyPr>
          <a:lstStyle/>
          <a:p>
            <a:pPr algn="just">
              <a:lnSpc>
                <a:spcPct val="120000"/>
              </a:lnSpc>
            </a:pPr>
            <a:r>
              <a:rPr lang="en-US" sz="2000" dirty="0">
                <a:solidFill>
                  <a:srgbClr val="160B11"/>
                </a:solidFill>
                <a:latin typeface="Arial" panose="020B0604020202020204" pitchFamily="34" charset="0"/>
                <a:ea typeface="黑体" panose="02010609060101010101" charset="-122"/>
                <a:cs typeface="Arial" panose="020B0604020202020204" pitchFamily="34" charset="0"/>
              </a:rPr>
              <a:t>M</a:t>
            </a:r>
            <a:r>
              <a:rPr sz="2000" dirty="0">
                <a:solidFill>
                  <a:srgbClr val="160B11"/>
                </a:solidFill>
                <a:latin typeface="Arial" panose="020B0604020202020204" pitchFamily="34" charset="0"/>
                <a:ea typeface="黑体" panose="02010609060101010101" charset="-122"/>
                <a:cs typeface="Arial" panose="020B0604020202020204" pitchFamily="34" charset="0"/>
              </a:rPr>
              <a:t>in-max </a:t>
            </a:r>
            <a:r>
              <a:rPr lang="en-US" sz="2000" dirty="0">
                <a:solidFill>
                  <a:srgbClr val="160B11"/>
                </a:solidFill>
                <a:latin typeface="Arial" panose="020B0604020202020204" pitchFamily="34" charset="0"/>
                <a:ea typeface="黑体" panose="02010609060101010101" charset="-122"/>
                <a:cs typeface="Arial" panose="020B0604020202020204" pitchFamily="34" charset="0"/>
              </a:rPr>
              <a:t>N</a:t>
            </a:r>
            <a:r>
              <a:rPr sz="2000" dirty="0">
                <a:solidFill>
                  <a:srgbClr val="160B11"/>
                </a:solidFill>
                <a:latin typeface="Arial" panose="020B0604020202020204" pitchFamily="34" charset="0"/>
                <a:ea typeface="黑体" panose="02010609060101010101" charset="-122"/>
                <a:cs typeface="Arial" panose="020B0604020202020204" pitchFamily="34" charset="0"/>
              </a:rPr>
              <a:t>ormalization</a:t>
            </a:r>
            <a:endParaRPr sz="2000" dirty="0">
              <a:solidFill>
                <a:srgbClr val="160B11"/>
              </a:solidFill>
              <a:latin typeface="Arial" panose="020B0604020202020204" pitchFamily="34" charset="0"/>
              <a:ea typeface="黑体" panose="02010609060101010101" charset="-122"/>
              <a:cs typeface="Arial" panose="020B0604020202020204" pitchFamily="34" charset="0"/>
            </a:endParaRPr>
          </a:p>
        </p:txBody>
      </p:sp>
      <p:sp>
        <p:nvSpPr>
          <p:cNvPr id="111" name="任意多边形: 形状 2"/>
          <p:cNvSpPr/>
          <p:nvPr>
            <p:custDataLst>
              <p:tags r:id="rId35"/>
            </p:custDataLst>
          </p:nvPr>
        </p:nvSpPr>
        <p:spPr>
          <a:xfrm>
            <a:off x="-1943100" y="1001887"/>
            <a:ext cx="16979900" cy="4254500"/>
          </a:xfrm>
          <a:custGeom>
            <a:avLst/>
            <a:gdLst>
              <a:gd name="connsiteX0" fmla="*/ 0 w 16979900"/>
              <a:gd name="connsiteY0" fmla="*/ 4254500 h 4254500"/>
              <a:gd name="connsiteX1" fmla="*/ 1600200 w 16979900"/>
              <a:gd name="connsiteY1" fmla="*/ 2679700 h 4254500"/>
              <a:gd name="connsiteX2" fmla="*/ 3873500 w 16979900"/>
              <a:gd name="connsiteY2" fmla="*/ 3187700 h 4254500"/>
              <a:gd name="connsiteX3" fmla="*/ 7543800 w 16979900"/>
              <a:gd name="connsiteY3" fmla="*/ 1016000 h 4254500"/>
              <a:gd name="connsiteX4" fmla="*/ 11353800 w 16979900"/>
              <a:gd name="connsiteY4" fmla="*/ 2438400 h 4254500"/>
              <a:gd name="connsiteX5" fmla="*/ 16979900 w 16979900"/>
              <a:gd name="connsiteY5" fmla="*/ 0 h 42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9900" h="4254500">
                <a:moveTo>
                  <a:pt x="0" y="4254500"/>
                </a:moveTo>
                <a:cubicBezTo>
                  <a:pt x="477308" y="3556000"/>
                  <a:pt x="954617" y="2857500"/>
                  <a:pt x="1600200" y="2679700"/>
                </a:cubicBezTo>
                <a:cubicBezTo>
                  <a:pt x="2245783" y="2501900"/>
                  <a:pt x="2882900" y="3464983"/>
                  <a:pt x="3873500" y="3187700"/>
                </a:cubicBezTo>
                <a:cubicBezTo>
                  <a:pt x="4864100" y="2910417"/>
                  <a:pt x="6297083" y="1140883"/>
                  <a:pt x="7543800" y="1016000"/>
                </a:cubicBezTo>
                <a:cubicBezTo>
                  <a:pt x="8790517" y="891117"/>
                  <a:pt x="9781117" y="2607733"/>
                  <a:pt x="11353800" y="2438400"/>
                </a:cubicBezTo>
                <a:cubicBezTo>
                  <a:pt x="12926483" y="2269067"/>
                  <a:pt x="14953191" y="1134533"/>
                  <a:pt x="16979900" y="0"/>
                </a:cubicBezTo>
              </a:path>
            </a:pathLst>
          </a:custGeom>
          <a:noFill/>
          <a:ln w="28575">
            <a:gradFill>
              <a:gsLst>
                <a:gs pos="0">
                  <a:schemeClr val="accent4"/>
                </a:gs>
                <a:gs pos="100000">
                  <a:schemeClr val="accent5"/>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solidFill>
                  <a:schemeClr val="tx2"/>
                </a:solidFill>
                <a:latin typeface="+mn-lt"/>
                <a:ea typeface="+mn-ea"/>
                <a:cs typeface="+mn-ea"/>
                <a:sym typeface="+mn-lt"/>
              </a:rPr>
              <a:t>Data Processing——</a:t>
            </a:r>
            <a:r>
              <a:rPr lang="en-US" altLang="zh-CN" dirty="0">
                <a:solidFill>
                  <a:schemeClr val="bg2"/>
                </a:solidFill>
                <a:latin typeface="Arial" panose="020B0604020202020204" pitchFamily="34" charset="0"/>
                <a:cs typeface="Arial" panose="020B0604020202020204" pitchFamily="34" charset="0"/>
                <a:sym typeface="+mn-ea"/>
              </a:rPr>
              <a:t>N</a:t>
            </a:r>
            <a:r>
              <a:rPr lang="zh-CN" altLang="en-US" dirty="0">
                <a:solidFill>
                  <a:schemeClr val="bg2"/>
                </a:solidFill>
                <a:latin typeface="Arial" panose="020B0604020202020204" pitchFamily="34" charset="0"/>
                <a:cs typeface="Arial" panose="020B0604020202020204" pitchFamily="34" charset="0"/>
                <a:sym typeface="+mn-ea"/>
              </a:rPr>
              <a:t>umeric </a:t>
            </a:r>
            <a:r>
              <a:rPr lang="en-US" altLang="zh-CN" dirty="0">
                <a:solidFill>
                  <a:schemeClr val="bg2"/>
                </a:solidFill>
                <a:latin typeface="Arial" panose="020B0604020202020204" pitchFamily="34" charset="0"/>
                <a:cs typeface="Arial" panose="020B0604020202020204" pitchFamily="34" charset="0"/>
                <a:sym typeface="+mn-ea"/>
              </a:rPr>
              <a:t>C</a:t>
            </a:r>
            <a:r>
              <a:rPr lang="zh-CN" altLang="en-US" dirty="0">
                <a:solidFill>
                  <a:schemeClr val="bg2"/>
                </a:solidFill>
                <a:latin typeface="Arial" panose="020B0604020202020204" pitchFamily="34" charset="0"/>
                <a:cs typeface="Arial" panose="020B0604020202020204" pitchFamily="34" charset="0"/>
                <a:sym typeface="+mn-ea"/>
              </a:rPr>
              <a:t>onversion</a:t>
            </a:r>
            <a:endParaRPr lang="zh-CN" altLang="en-US" dirty="0">
              <a:solidFill>
                <a:schemeClr val="bg2"/>
              </a:solidFill>
              <a:latin typeface="Arial" panose="020B0604020202020204" pitchFamily="34" charset="0"/>
              <a:ea typeface="+mn-ea"/>
              <a:cs typeface="Arial" panose="020B0604020202020204" pitchFamily="34" charset="0"/>
              <a:sym typeface="+mn-ea"/>
            </a:endParaRPr>
          </a:p>
        </p:txBody>
      </p:sp>
      <p:grpSp>
        <p:nvGrpSpPr>
          <p:cNvPr id="1051" name="Google Shape;1051;p46"/>
          <p:cNvGrpSpPr/>
          <p:nvPr/>
        </p:nvGrpSpPr>
        <p:grpSpPr>
          <a:xfrm>
            <a:off x="2753454" y="2083454"/>
            <a:ext cx="452420" cy="433992"/>
            <a:chOff x="5233525" y="4954450"/>
            <a:chExt cx="538275" cy="516350"/>
          </a:xfrm>
          <a:solidFill>
            <a:schemeClr val="bg2"/>
          </a:solidFill>
        </p:grpSpPr>
        <p:sp>
          <p:nvSpPr>
            <p:cNvPr id="1052" name="Google Shape;1052;p46"/>
            <p:cNvSpPr/>
            <p:nvPr>
              <p:custDataLst>
                <p:tags r:id="rId2"/>
              </p:custDataLst>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46"/>
            <p:cNvSpPr/>
            <p:nvPr>
              <p:custDataLst>
                <p:tags r:id="rId3"/>
              </p:custDataLst>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46"/>
            <p:cNvSpPr/>
            <p:nvPr>
              <p:custDataLst>
                <p:tags r:id="rId4"/>
              </p:custDataLst>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46"/>
            <p:cNvSpPr/>
            <p:nvPr>
              <p:custDataLst>
                <p:tags r:id="rId5"/>
              </p:custDataLst>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46"/>
            <p:cNvSpPr/>
            <p:nvPr>
              <p:custDataLst>
                <p:tags r:id="rId6"/>
              </p:custDataLst>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46"/>
            <p:cNvSpPr/>
            <p:nvPr>
              <p:custDataLst>
                <p:tags r:id="rId7"/>
              </p:custDataLst>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46"/>
            <p:cNvSpPr/>
            <p:nvPr>
              <p:custDataLst>
                <p:tags r:id="rId8"/>
              </p:custDataLst>
            </p:nvPr>
          </p:nvSpPr>
          <p:spPr>
            <a:xfrm>
              <a:off x="5367475" y="5025075"/>
              <a:ext cx="81600" cy="105975"/>
            </a:xfrm>
            <a:custGeom>
              <a:avLst/>
              <a:gdLst/>
              <a:ahLst/>
              <a:cxnLst/>
              <a:rect l="l" t="t" r="r" b="b"/>
              <a:pathLst>
                <a:path w="3264" h="4239" fill="none" extrusionOk="0">
                  <a:moveTo>
                    <a:pt x="0" y="1"/>
                  </a:moveTo>
                  <a:lnTo>
                    <a:pt x="3264" y="4238"/>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46"/>
            <p:cNvSpPr/>
            <p:nvPr>
              <p:custDataLst>
                <p:tags r:id="rId9"/>
              </p:custDataLst>
            </p:nvPr>
          </p:nvSpPr>
          <p:spPr>
            <a:xfrm>
              <a:off x="5567800" y="4999500"/>
              <a:ext cx="115100" cy="133975"/>
            </a:xfrm>
            <a:custGeom>
              <a:avLst/>
              <a:gdLst/>
              <a:ahLst/>
              <a:cxnLst/>
              <a:rect l="l" t="t" r="r" b="b"/>
              <a:pathLst>
                <a:path w="4604" h="5359" fill="none" extrusionOk="0">
                  <a:moveTo>
                    <a:pt x="0" y="5359"/>
                  </a:moveTo>
                  <a:lnTo>
                    <a:pt x="4603" y="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46"/>
            <p:cNvSpPr/>
            <p:nvPr>
              <p:custDataLst>
                <p:tags r:id="rId10"/>
              </p:custDataLst>
            </p:nvPr>
          </p:nvSpPr>
          <p:spPr>
            <a:xfrm>
              <a:off x="5600075" y="5217475"/>
              <a:ext cx="127275" cy="16475"/>
            </a:xfrm>
            <a:custGeom>
              <a:avLst/>
              <a:gdLst/>
              <a:ahLst/>
              <a:cxnLst/>
              <a:rect l="l" t="t" r="r" b="b"/>
              <a:pathLst>
                <a:path w="5091" h="659" fill="none" extrusionOk="0">
                  <a:moveTo>
                    <a:pt x="5090" y="658"/>
                  </a:moveTo>
                  <a:lnTo>
                    <a:pt x="0" y="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46"/>
            <p:cNvSpPr/>
            <p:nvPr>
              <p:custDataLst>
                <p:tags r:id="rId11"/>
              </p:custDataLst>
            </p:nvPr>
          </p:nvSpPr>
          <p:spPr>
            <a:xfrm>
              <a:off x="5497775" y="5299675"/>
              <a:ext cx="4900" cy="126675"/>
            </a:xfrm>
            <a:custGeom>
              <a:avLst/>
              <a:gdLst/>
              <a:ahLst/>
              <a:cxnLst/>
              <a:rect l="l" t="t" r="r" b="b"/>
              <a:pathLst>
                <a:path w="196" h="5067" fill="none" extrusionOk="0">
                  <a:moveTo>
                    <a:pt x="0" y="5067"/>
                  </a:moveTo>
                  <a:lnTo>
                    <a:pt x="195" y="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46"/>
            <p:cNvSpPr/>
            <p:nvPr>
              <p:custDataLst>
                <p:tags r:id="rId12"/>
              </p:custDataLst>
            </p:nvPr>
          </p:nvSpPr>
          <p:spPr>
            <a:xfrm>
              <a:off x="5277975" y="5241825"/>
              <a:ext cx="141275" cy="58500"/>
            </a:xfrm>
            <a:custGeom>
              <a:avLst/>
              <a:gdLst/>
              <a:ahLst/>
              <a:cxnLst/>
              <a:rect l="l" t="t" r="r" b="b"/>
              <a:pathLst>
                <a:path w="5651" h="2340" fill="none" extrusionOk="0">
                  <a:moveTo>
                    <a:pt x="0" y="2339"/>
                  </a:moveTo>
                  <a:lnTo>
                    <a:pt x="5651" y="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70" name="Google Shape;670;p46"/>
          <p:cNvSpPr/>
          <p:nvPr>
            <p:custDataLst>
              <p:tags r:id="rId13"/>
            </p:custDataLst>
          </p:nvPr>
        </p:nvSpPr>
        <p:spPr>
          <a:xfrm>
            <a:off x="2621280" y="3525520"/>
            <a:ext cx="261620" cy="372110"/>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0" name="图片 99"/>
          <p:cNvPicPr/>
          <p:nvPr>
            <p:custDataLst>
              <p:tags r:id="rId14"/>
            </p:custDataLst>
          </p:nvPr>
        </p:nvPicPr>
        <p:blipFill>
          <a:blip r:embed="rId15"/>
          <a:stretch>
            <a:fillRect/>
          </a:stretch>
        </p:blipFill>
        <p:spPr>
          <a:xfrm>
            <a:off x="8860736" y="5059340"/>
            <a:ext cx="2522220" cy="354330"/>
          </a:xfrm>
          <a:prstGeom prst="rect">
            <a:avLst/>
          </a:prstGeom>
          <a:noFill/>
          <a:ln w="9525">
            <a:noFill/>
          </a:ln>
        </p:spPr>
      </p:pic>
      <p:grpSp>
        <p:nvGrpSpPr>
          <p:cNvPr id="4" name="Google Shape;1051;p46"/>
          <p:cNvGrpSpPr/>
          <p:nvPr/>
        </p:nvGrpSpPr>
        <p:grpSpPr>
          <a:xfrm>
            <a:off x="8638634" y="1986934"/>
            <a:ext cx="452420" cy="433992"/>
            <a:chOff x="5233525" y="4954450"/>
            <a:chExt cx="538275" cy="516350"/>
          </a:xfrm>
          <a:solidFill>
            <a:schemeClr val="bg2"/>
          </a:solidFill>
        </p:grpSpPr>
        <p:sp>
          <p:nvSpPr>
            <p:cNvPr id="52" name="Google Shape;1052;p46"/>
            <p:cNvSpPr/>
            <p:nvPr>
              <p:custDataLst>
                <p:tags r:id="rId16"/>
              </p:custDataLst>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1053;p46"/>
            <p:cNvSpPr/>
            <p:nvPr>
              <p:custDataLst>
                <p:tags r:id="rId17"/>
              </p:custDataLst>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1054;p46"/>
            <p:cNvSpPr/>
            <p:nvPr>
              <p:custDataLst>
                <p:tags r:id="rId18"/>
              </p:custDataLst>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1055;p46"/>
            <p:cNvSpPr/>
            <p:nvPr>
              <p:custDataLst>
                <p:tags r:id="rId19"/>
              </p:custDataLst>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1056;p46"/>
            <p:cNvSpPr/>
            <p:nvPr>
              <p:custDataLst>
                <p:tags r:id="rId20"/>
              </p:custDataLst>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1057;p46"/>
            <p:cNvSpPr/>
            <p:nvPr>
              <p:custDataLst>
                <p:tags r:id="rId21"/>
              </p:custDataLst>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1058;p46"/>
            <p:cNvSpPr/>
            <p:nvPr>
              <p:custDataLst>
                <p:tags r:id="rId22"/>
              </p:custDataLst>
            </p:nvPr>
          </p:nvSpPr>
          <p:spPr>
            <a:xfrm>
              <a:off x="5367475" y="5025075"/>
              <a:ext cx="81600" cy="105975"/>
            </a:xfrm>
            <a:custGeom>
              <a:avLst/>
              <a:gdLst/>
              <a:ahLst/>
              <a:cxnLst/>
              <a:rect l="l" t="t" r="r" b="b"/>
              <a:pathLst>
                <a:path w="3264" h="4239" fill="none" extrusionOk="0">
                  <a:moveTo>
                    <a:pt x="0" y="1"/>
                  </a:moveTo>
                  <a:lnTo>
                    <a:pt x="3264" y="4238"/>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1059;p46"/>
            <p:cNvSpPr/>
            <p:nvPr>
              <p:custDataLst>
                <p:tags r:id="rId23"/>
              </p:custDataLst>
            </p:nvPr>
          </p:nvSpPr>
          <p:spPr>
            <a:xfrm>
              <a:off x="5567800" y="4999500"/>
              <a:ext cx="115100" cy="133975"/>
            </a:xfrm>
            <a:custGeom>
              <a:avLst/>
              <a:gdLst/>
              <a:ahLst/>
              <a:cxnLst/>
              <a:rect l="l" t="t" r="r" b="b"/>
              <a:pathLst>
                <a:path w="4604" h="5359" fill="none" extrusionOk="0">
                  <a:moveTo>
                    <a:pt x="0" y="5359"/>
                  </a:moveTo>
                  <a:lnTo>
                    <a:pt x="4603" y="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1060;p46"/>
            <p:cNvSpPr/>
            <p:nvPr>
              <p:custDataLst>
                <p:tags r:id="rId24"/>
              </p:custDataLst>
            </p:nvPr>
          </p:nvSpPr>
          <p:spPr>
            <a:xfrm>
              <a:off x="5600075" y="5217475"/>
              <a:ext cx="127275" cy="16475"/>
            </a:xfrm>
            <a:custGeom>
              <a:avLst/>
              <a:gdLst/>
              <a:ahLst/>
              <a:cxnLst/>
              <a:rect l="l" t="t" r="r" b="b"/>
              <a:pathLst>
                <a:path w="5091" h="659" fill="none" extrusionOk="0">
                  <a:moveTo>
                    <a:pt x="5090" y="658"/>
                  </a:moveTo>
                  <a:lnTo>
                    <a:pt x="0" y="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1061;p46"/>
            <p:cNvSpPr/>
            <p:nvPr>
              <p:custDataLst>
                <p:tags r:id="rId25"/>
              </p:custDataLst>
            </p:nvPr>
          </p:nvSpPr>
          <p:spPr>
            <a:xfrm>
              <a:off x="5497775" y="5299675"/>
              <a:ext cx="4900" cy="126675"/>
            </a:xfrm>
            <a:custGeom>
              <a:avLst/>
              <a:gdLst/>
              <a:ahLst/>
              <a:cxnLst/>
              <a:rect l="l" t="t" r="r" b="b"/>
              <a:pathLst>
                <a:path w="196" h="5067" fill="none" extrusionOk="0">
                  <a:moveTo>
                    <a:pt x="0" y="5067"/>
                  </a:moveTo>
                  <a:lnTo>
                    <a:pt x="195" y="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1062;p46"/>
            <p:cNvSpPr/>
            <p:nvPr>
              <p:custDataLst>
                <p:tags r:id="rId26"/>
              </p:custDataLst>
            </p:nvPr>
          </p:nvSpPr>
          <p:spPr>
            <a:xfrm>
              <a:off x="5277975" y="5241825"/>
              <a:ext cx="141275" cy="58500"/>
            </a:xfrm>
            <a:custGeom>
              <a:avLst/>
              <a:gdLst/>
              <a:ahLst/>
              <a:cxnLst/>
              <a:rect l="l" t="t" r="r" b="b"/>
              <a:pathLst>
                <a:path w="5651" h="2340" fill="none" extrusionOk="0">
                  <a:moveTo>
                    <a:pt x="0" y="2339"/>
                  </a:moveTo>
                  <a:lnTo>
                    <a:pt x="5651" y="1"/>
                  </a:lnTo>
                </a:path>
              </a:pathLst>
            </a:custGeom>
            <a:grp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 name="Google Shape;670;p46"/>
          <p:cNvSpPr/>
          <p:nvPr>
            <p:custDataLst>
              <p:tags r:id="rId27"/>
            </p:custDataLst>
          </p:nvPr>
        </p:nvSpPr>
        <p:spPr>
          <a:xfrm>
            <a:off x="9164955" y="3533140"/>
            <a:ext cx="261620" cy="372110"/>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1" name="图片 100"/>
          <p:cNvPicPr/>
          <p:nvPr>
            <p:custDataLst>
              <p:tags r:id="rId28"/>
            </p:custDataLst>
          </p:nvPr>
        </p:nvPicPr>
        <p:blipFill>
          <a:blip r:embed="rId29"/>
          <a:stretch>
            <a:fillRect/>
          </a:stretch>
        </p:blipFill>
        <p:spPr>
          <a:xfrm>
            <a:off x="8860736" y="5599090"/>
            <a:ext cx="2523600" cy="352800"/>
          </a:xfrm>
          <a:prstGeom prst="rect">
            <a:avLst/>
          </a:prstGeom>
          <a:noFill/>
          <a:ln w="9525">
            <a:noFill/>
          </a:ln>
        </p:spPr>
      </p:pic>
      <p:pic>
        <p:nvPicPr>
          <p:cNvPr id="102" name="图片 101"/>
          <p:cNvPicPr/>
          <p:nvPr>
            <p:custDataLst>
              <p:tags r:id="rId30"/>
            </p:custDataLst>
          </p:nvPr>
        </p:nvPicPr>
        <p:blipFill>
          <a:blip r:embed="rId31"/>
          <a:stretch>
            <a:fillRect/>
          </a:stretch>
        </p:blipFill>
        <p:spPr>
          <a:xfrm>
            <a:off x="8860101" y="6055020"/>
            <a:ext cx="2522855" cy="598170"/>
          </a:xfrm>
          <a:prstGeom prst="rect">
            <a:avLst/>
          </a:prstGeom>
          <a:noFill/>
          <a:ln w="9525">
            <a:noFill/>
          </a:ln>
        </p:spPr>
      </p:pic>
      <mc:AlternateContent xmlns:mc="http://schemas.openxmlformats.org/markup-compatibility/2006">
        <mc:Choice xmlns:a14="http://schemas.microsoft.com/office/drawing/2010/main" Requires="a14">
          <p:sp>
            <p:nvSpPr>
              <p:cNvPr id="68" name="文本框 67"/>
              <p:cNvSpPr txBox="1"/>
              <p:nvPr/>
            </p:nvSpPr>
            <p:spPr>
              <a:xfrm>
                <a:off x="4097655" y="5073650"/>
                <a:ext cx="3364865" cy="1476375"/>
              </a:xfrm>
              <a:prstGeom prst="rect">
                <a:avLst/>
              </a:prstGeom>
              <a:noFill/>
            </p:spPr>
            <p:txBody>
              <a:bodyPr wrap="square" rtlCol="0" anchor="t">
                <a:spAutoFit/>
              </a:bodyPr>
              <a:lstStyle/>
              <a:p>
                <a:pPr algn="ctr">
                  <a:lnSpc>
                    <a:spcPct val="150000"/>
                  </a:lnSpc>
                </a:pPr>
                <a14:m>
                  <m:oMath xmlns:m="http://schemas.openxmlformats.org/officeDocument/2006/math">
                    <m:r>
                      <a:rPr lang="en-US" altLang="zh-CN" sz="2000" i="1">
                        <a:solidFill>
                          <a:schemeClr val="bg1"/>
                        </a:solidFill>
                        <a:latin typeface="Cambria Math" panose="02040503050406030204" pitchFamily="18" charset="0"/>
                        <a:cs typeface="Cambria Math" panose="02040503050406030204" pitchFamily="18" charset="0"/>
                      </a:rPr>
                      <m:t>𝜑</m:t>
                    </m:r>
                  </m:oMath>
                </a14:m>
                <a:r>
                  <a:rPr lang="en-US" altLang="zh-CN" sz="2000">
                    <a:solidFill>
                      <a:schemeClr val="bg1"/>
                    </a:solidFill>
                  </a:rPr>
                  <a:t> </a:t>
                </a:r>
                <a:r>
                  <a:rPr lang="zh-CN" altLang="en-US" sz="2000">
                    <a:solidFill>
                      <a:schemeClr val="bg1"/>
                    </a:solidFill>
                  </a:rPr>
                  <a:t>indicates latitude</a:t>
                </a:r>
                <a:endParaRPr lang="zh-CN" altLang="en-US" sz="2000">
                  <a:solidFill>
                    <a:schemeClr val="bg1"/>
                  </a:solidFill>
                </a:endParaRPr>
              </a:p>
              <a:p>
                <a:pPr algn="ctr">
                  <a:lnSpc>
                    <a:spcPct val="150000"/>
                  </a:lnSpc>
                </a:pPr>
                <a14:m>
                  <m:oMath xmlns:m="http://schemas.openxmlformats.org/officeDocument/2006/math">
                    <m:r>
                      <a:rPr lang="en-US" altLang="zh-CN" sz="2000" i="1">
                        <a:solidFill>
                          <a:schemeClr val="bg1"/>
                        </a:solidFill>
                        <a:latin typeface="Cambria Math" panose="02040503050406030204" pitchFamily="18" charset="0"/>
                        <a:cs typeface="Cambria Math" panose="02040503050406030204" pitchFamily="18" charset="0"/>
                      </a:rPr>
                      <m:t>𝜆</m:t>
                    </m:r>
                  </m:oMath>
                </a14:m>
                <a:r>
                  <a:rPr lang="en-US" altLang="zh-CN" sz="2000">
                    <a:solidFill>
                      <a:schemeClr val="bg1"/>
                    </a:solidFill>
                  </a:rPr>
                  <a:t> indicates longitude</a:t>
                </a:r>
                <a:endParaRPr lang="en-US" altLang="zh-CN" sz="2000">
                  <a:solidFill>
                    <a:schemeClr val="bg1"/>
                  </a:solidFill>
                </a:endParaRPr>
              </a:p>
              <a:p>
                <a:pPr algn="ctr">
                  <a:lnSpc>
                    <a:spcPct val="150000"/>
                  </a:lnSpc>
                </a:pPr>
                <a14:m>
                  <m:oMath xmlns:m="http://schemas.openxmlformats.org/officeDocument/2006/math">
                    <m:r>
                      <a:rPr lang="en-US" altLang="zh-CN" sz="2000" i="1">
                        <a:solidFill>
                          <a:schemeClr val="bg1"/>
                        </a:solidFill>
                        <a:latin typeface="Cambria Math" panose="02040503050406030204" pitchFamily="18" charset="0"/>
                        <a:cs typeface="Cambria Math" panose="02040503050406030204" pitchFamily="18" charset="0"/>
                      </a:rPr>
                      <m:t>ℎ</m:t>
                    </m:r>
                  </m:oMath>
                </a14:m>
                <a:r>
                  <a:rPr lang="en-US" altLang="zh-CN" sz="2000">
                    <a:solidFill>
                      <a:schemeClr val="bg1"/>
                    </a:solidFill>
                  </a:rPr>
                  <a:t> indicates altitude</a:t>
                </a:r>
                <a:endParaRPr lang="en-US" altLang="zh-CN" sz="2000">
                  <a:solidFill>
                    <a:schemeClr val="bg1"/>
                  </a:solidFill>
                </a:endParaRPr>
              </a:p>
            </p:txBody>
          </p:sp>
        </mc:Choice>
        <mc:Fallback>
          <p:sp>
            <p:nvSpPr>
              <p:cNvPr id="68" name="文本框 67"/>
              <p:cNvSpPr txBox="1">
                <a:spLocks noRot="1" noChangeAspect="1" noMove="1" noResize="1" noEditPoints="1" noAdjustHandles="1" noChangeArrowheads="1" noChangeShapeType="1" noTextEdit="1"/>
              </p:cNvSpPr>
              <p:nvPr/>
            </p:nvSpPr>
            <p:spPr>
              <a:xfrm>
                <a:off x="4097655" y="5073650"/>
                <a:ext cx="3364865" cy="1476375"/>
              </a:xfrm>
              <a:prstGeom prst="rect">
                <a:avLst/>
              </a:prstGeom>
              <a:blipFill rotWithShape="1">
                <a:blip r:embed="rId32"/>
                <a:stretch>
                  <a:fillRect/>
                </a:stretch>
              </a:blipFill>
            </p:spPr>
            <p:txBody>
              <a:bodyPr/>
              <a:lstStyle/>
              <a:p>
                <a:r>
                  <a:rPr lang="zh-CN" altLang="en-US">
                    <a:noFill/>
                  </a:rPr>
                  <a:t> </a:t>
                </a:r>
              </a:p>
            </p:txBody>
          </p:sp>
        </mc:Fallback>
      </mc:AlternateContent>
      <p:pic>
        <p:nvPicPr>
          <p:cNvPr id="107" name="图片 106"/>
          <p:cNvPicPr>
            <a:picLocks noChangeAspect="1"/>
          </p:cNvPicPr>
          <p:nvPr/>
        </p:nvPicPr>
        <p:blipFill>
          <a:blip r:embed="rId33">
            <a:clrChange>
              <a:clrFrom>
                <a:srgbClr val="FFFFFF">
                  <a:alpha val="100000"/>
                </a:srgbClr>
              </a:clrFrom>
              <a:clrTo>
                <a:srgbClr val="FFFFFF">
                  <a:alpha val="100000"/>
                  <a:alpha val="0"/>
                </a:srgbClr>
              </a:clrTo>
            </a:clrChange>
          </a:blip>
          <a:stretch>
            <a:fillRect/>
          </a:stretch>
        </p:blipFill>
        <p:spPr>
          <a:xfrm>
            <a:off x="3198" y="1602504"/>
            <a:ext cx="3430057" cy="3110400"/>
          </a:xfrm>
          <a:prstGeom prst="rect">
            <a:avLst/>
          </a:prstGeom>
        </p:spPr>
      </p:pic>
      <p:pic>
        <p:nvPicPr>
          <p:cNvPr id="108" name="图片 107"/>
          <p:cNvPicPr>
            <a:picLocks noChangeAspect="1"/>
          </p:cNvPicPr>
          <p:nvPr/>
        </p:nvPicPr>
        <p:blipFill>
          <a:blip r:embed="rId34">
            <a:clrChange>
              <a:clrFrom>
                <a:srgbClr val="FFFFFF">
                  <a:alpha val="100000"/>
                </a:srgbClr>
              </a:clrFrom>
              <a:clrTo>
                <a:srgbClr val="FFFFFF">
                  <a:alpha val="100000"/>
                  <a:alpha val="0"/>
                </a:srgbClr>
              </a:clrTo>
            </a:clrChange>
          </a:blip>
          <a:stretch>
            <a:fillRect/>
          </a:stretch>
        </p:blipFill>
        <p:spPr>
          <a:xfrm>
            <a:off x="7780242" y="1452403"/>
            <a:ext cx="4411758" cy="3235325"/>
          </a:xfrm>
          <a:prstGeom prst="rect">
            <a:avLst/>
          </a:prstGeom>
        </p:spPr>
      </p:pic>
      <p:sp>
        <p:nvSpPr>
          <p:cNvPr id="109" name="矩形 108"/>
          <p:cNvSpPr/>
          <p:nvPr>
            <p:custDataLst>
              <p:tags r:id="rId35"/>
            </p:custDataLst>
          </p:nvPr>
        </p:nvSpPr>
        <p:spPr bwMode="auto">
          <a:xfrm>
            <a:off x="662687" y="5144329"/>
            <a:ext cx="2371725" cy="392430"/>
          </a:xfrm>
          <a:prstGeom prst="rect">
            <a:avLst/>
          </a:prstGeom>
          <a:noFill/>
          <a:ln w="28575" algn="ctr">
            <a:noFill/>
            <a:round/>
          </a:ln>
        </p:spPr>
        <p:txBody>
          <a:bodyPr wrap="square" lIns="91440" tIns="45720" rIns="91440" bIns="45720" anchor="ct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just" defTabSz="914400"/>
            <a:r>
              <a:rPr lang="en-US" altLang="zh-CN" sz="2000" kern="0" dirty="0">
                <a:solidFill>
                  <a:srgbClr val="160B11"/>
                </a:solidFill>
                <a:cs typeface="+mn-ea"/>
                <a:sym typeface="+mn-lt"/>
              </a:rPr>
              <a:t>Value of Longitude</a:t>
            </a:r>
            <a:endParaRPr lang="en-US" altLang="zh-CN" sz="2000" kern="0" dirty="0">
              <a:solidFill>
                <a:srgbClr val="160B11"/>
              </a:solidFill>
              <a:cs typeface="+mn-ea"/>
              <a:sym typeface="+mn-lt"/>
            </a:endParaRPr>
          </a:p>
        </p:txBody>
      </p:sp>
      <p:sp>
        <p:nvSpPr>
          <p:cNvPr id="110" name="矩形 109"/>
          <p:cNvSpPr/>
          <p:nvPr>
            <p:custDataLst>
              <p:tags r:id="rId36"/>
            </p:custDataLst>
          </p:nvPr>
        </p:nvSpPr>
        <p:spPr bwMode="auto">
          <a:xfrm>
            <a:off x="662687" y="5665664"/>
            <a:ext cx="2371725" cy="392430"/>
          </a:xfrm>
          <a:prstGeom prst="rect">
            <a:avLst/>
          </a:prstGeom>
          <a:noFill/>
          <a:ln w="28575" algn="ctr">
            <a:noFill/>
            <a:round/>
          </a:ln>
        </p:spPr>
        <p:txBody>
          <a:bodyPr wrap="square" lIns="91440" tIns="45720" rIns="91440" bIns="45720" anchor="ct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just" defTabSz="914400"/>
            <a:r>
              <a:rPr lang="en-US" altLang="zh-CN" sz="2000" kern="0" dirty="0">
                <a:solidFill>
                  <a:srgbClr val="160B11"/>
                </a:solidFill>
                <a:cs typeface="+mn-ea"/>
                <a:sym typeface="+mn-lt"/>
              </a:rPr>
              <a:t>Value of Latitude</a:t>
            </a:r>
            <a:endParaRPr lang="en-US" altLang="zh-CN" sz="2000" kern="0" dirty="0">
              <a:solidFill>
                <a:srgbClr val="160B11"/>
              </a:solidFill>
              <a:cs typeface="+mn-ea"/>
              <a:sym typeface="+mn-lt"/>
            </a:endParaRPr>
          </a:p>
        </p:txBody>
      </p:sp>
      <p:sp>
        <p:nvSpPr>
          <p:cNvPr id="111" name="矩形 110"/>
          <p:cNvSpPr/>
          <p:nvPr>
            <p:custDataLst>
              <p:tags r:id="rId37"/>
            </p:custDataLst>
          </p:nvPr>
        </p:nvSpPr>
        <p:spPr bwMode="auto">
          <a:xfrm>
            <a:off x="662687" y="6186999"/>
            <a:ext cx="2371725" cy="392430"/>
          </a:xfrm>
          <a:prstGeom prst="rect">
            <a:avLst/>
          </a:prstGeom>
          <a:noFill/>
          <a:ln w="28575" algn="ctr">
            <a:noFill/>
            <a:round/>
          </a:ln>
        </p:spPr>
        <p:txBody>
          <a:bodyPr wrap="square" lIns="91440" tIns="45720" rIns="91440" bIns="45720" anchor="ctr"/>
          <a:lstStyle>
            <a:defPPr>
              <a:defRPr lang="en-US"/>
            </a:defPPr>
            <a:lvl1pPr marL="0" algn="l" defTabSz="609600" rtl="0" eaLnBrk="1" latinLnBrk="0" hangingPunct="1">
              <a:defRPr sz="2400" kern="1200">
                <a:solidFill>
                  <a:schemeClr val="tx1"/>
                </a:solidFill>
              </a:defRPr>
            </a:lvl1pPr>
            <a:lvl2pPr marL="609600" algn="l" defTabSz="609600" rtl="0" eaLnBrk="1" latinLnBrk="0" hangingPunct="1">
              <a:defRPr sz="2400" kern="1200">
                <a:solidFill>
                  <a:schemeClr val="tx1"/>
                </a:solidFill>
              </a:defRPr>
            </a:lvl2pPr>
            <a:lvl3pPr marL="1219200" algn="l" defTabSz="609600" rtl="0" eaLnBrk="1" latinLnBrk="0" hangingPunct="1">
              <a:defRPr sz="2400" kern="1200">
                <a:solidFill>
                  <a:schemeClr val="tx1"/>
                </a:solidFill>
              </a:defRPr>
            </a:lvl3pPr>
            <a:lvl4pPr marL="1828800" algn="l" defTabSz="609600" rtl="0" eaLnBrk="1" latinLnBrk="0" hangingPunct="1">
              <a:defRPr sz="2400" kern="1200">
                <a:solidFill>
                  <a:schemeClr val="tx1"/>
                </a:solidFill>
              </a:defRPr>
            </a:lvl4pPr>
            <a:lvl5pPr marL="2438400" algn="l" defTabSz="609600" rtl="0" eaLnBrk="1" latinLnBrk="0" hangingPunct="1">
              <a:defRPr sz="2400" kern="1200">
                <a:solidFill>
                  <a:schemeClr val="tx1"/>
                </a:solidFill>
              </a:defRPr>
            </a:lvl5pPr>
            <a:lvl6pPr marL="3048000" algn="l" defTabSz="609600" rtl="0" eaLnBrk="1" latinLnBrk="0" hangingPunct="1">
              <a:defRPr sz="2400" kern="1200">
                <a:solidFill>
                  <a:schemeClr val="tx1"/>
                </a:solidFill>
              </a:defRPr>
            </a:lvl6pPr>
            <a:lvl7pPr marL="3657600" algn="l" defTabSz="609600" rtl="0" eaLnBrk="1" latinLnBrk="0" hangingPunct="1">
              <a:defRPr sz="2400" kern="1200">
                <a:solidFill>
                  <a:schemeClr val="tx1"/>
                </a:solidFill>
              </a:defRPr>
            </a:lvl7pPr>
            <a:lvl8pPr marL="4267200" algn="l" defTabSz="609600" rtl="0" eaLnBrk="1" latinLnBrk="0" hangingPunct="1">
              <a:defRPr sz="2400" kern="1200">
                <a:solidFill>
                  <a:schemeClr val="tx1"/>
                </a:solidFill>
              </a:defRPr>
            </a:lvl8pPr>
            <a:lvl9pPr marL="4876800" algn="l" defTabSz="609600" rtl="0" eaLnBrk="1" latinLnBrk="0" hangingPunct="1">
              <a:defRPr sz="2400" kern="1200">
                <a:solidFill>
                  <a:schemeClr val="tx1"/>
                </a:solidFill>
              </a:defRPr>
            </a:lvl9pPr>
          </a:lstStyle>
          <a:p>
            <a:pPr algn="just" defTabSz="914400"/>
            <a:r>
              <a:rPr lang="en-US" altLang="zh-CN" sz="2000" kern="0" dirty="0">
                <a:solidFill>
                  <a:srgbClr val="160B11"/>
                </a:solidFill>
                <a:cs typeface="+mn-ea"/>
                <a:sym typeface="+mn-lt"/>
              </a:rPr>
              <a:t>Value of Altitude</a:t>
            </a:r>
            <a:endParaRPr lang="en-US" altLang="zh-CN" sz="2000" kern="0" dirty="0">
              <a:solidFill>
                <a:srgbClr val="160B11"/>
              </a:solidFill>
              <a:cs typeface="+mn-ea"/>
              <a:sym typeface="+mn-lt"/>
            </a:endParaRPr>
          </a:p>
        </p:txBody>
      </p:sp>
      <p:sp>
        <p:nvSpPr>
          <p:cNvPr id="23" name="形状 22"/>
          <p:cNvSpPr/>
          <p:nvPr>
            <p:custDataLst>
              <p:tags r:id="rId38"/>
            </p:custDataLst>
          </p:nvPr>
        </p:nvSpPr>
        <p:spPr>
          <a:xfrm>
            <a:off x="3426082" y="2431779"/>
            <a:ext cx="4795282" cy="1803122"/>
          </a:xfrm>
          <a:prstGeom prst="leftRightRibbon">
            <a:avLst>
              <a:gd name="adj1" fmla="val 50000"/>
              <a:gd name="adj2" fmla="val 50000"/>
              <a:gd name="adj3" fmla="val 17379"/>
            </a:avLst>
          </a:prstGeom>
          <a:solidFill>
            <a:schemeClr val="accent4"/>
          </a:solidFill>
          <a:ln>
            <a:solidFill>
              <a:schemeClr val="accent1">
                <a:lumMod val="75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solidFill>
                <a:schemeClr val="lt1"/>
              </a:solidFill>
              <a:cs typeface="+mn-ea"/>
              <a:sym typeface="+mn-lt"/>
            </a:endParaRPr>
          </a:p>
        </p:txBody>
      </p:sp>
      <p:sp>
        <p:nvSpPr>
          <p:cNvPr id="24" name="文本框 23"/>
          <p:cNvSpPr txBox="1"/>
          <p:nvPr>
            <p:custDataLst>
              <p:tags r:id="rId39"/>
            </p:custDataLst>
          </p:nvPr>
        </p:nvSpPr>
        <p:spPr bwMode="auto">
          <a:xfrm>
            <a:off x="3795000" y="2589379"/>
            <a:ext cx="1936880" cy="11366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pPr>
            <a:r>
              <a:rPr lang="en-US" altLang="zh-CN" sz="1900" dirty="0">
                <a:solidFill>
                  <a:schemeClr val="bg2"/>
                </a:solidFill>
                <a:latin typeface="Times New Roman" panose="02020603050405020304" pitchFamily="18" charset="0"/>
                <a:cs typeface="Times New Roman" panose="02020603050405020304" pitchFamily="18" charset="0"/>
                <a:sym typeface="+mn-lt"/>
              </a:rPr>
              <a:t>Coordinates of the geodetic coordinate system</a:t>
            </a:r>
            <a:endParaRPr lang="en-US" altLang="zh-CN" sz="1900" dirty="0">
              <a:solidFill>
                <a:schemeClr val="bg2"/>
              </a:solidFill>
              <a:latin typeface="Times New Roman" panose="02020603050405020304" pitchFamily="18" charset="0"/>
              <a:cs typeface="Times New Roman" panose="02020603050405020304" pitchFamily="18" charset="0"/>
              <a:sym typeface="+mn-lt"/>
            </a:endParaRPr>
          </a:p>
        </p:txBody>
      </p:sp>
      <p:sp>
        <p:nvSpPr>
          <p:cNvPr id="25" name="文本框 24"/>
          <p:cNvSpPr txBox="1"/>
          <p:nvPr>
            <p:custDataLst>
              <p:tags r:id="rId40"/>
            </p:custDataLst>
          </p:nvPr>
        </p:nvSpPr>
        <p:spPr bwMode="auto">
          <a:xfrm>
            <a:off x="5615251" y="3104750"/>
            <a:ext cx="3214370" cy="6927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pPr>
            <a:r>
              <a:rPr lang="en-US" altLang="zh-CN" sz="1900" dirty="0">
                <a:solidFill>
                  <a:schemeClr val="bg2"/>
                </a:solidFill>
                <a:latin typeface="Times New Roman" panose="02020603050405020304" pitchFamily="18" charset="0"/>
                <a:cs typeface="Times New Roman" panose="02020603050405020304" pitchFamily="18" charset="0"/>
                <a:sym typeface="+mn-lt"/>
              </a:rPr>
              <a:t>ECEF coordinate system</a:t>
            </a:r>
            <a:endParaRPr lang="en-US" altLang="zh-CN" sz="1900" dirty="0">
              <a:solidFill>
                <a:schemeClr val="bg2"/>
              </a:solidFill>
              <a:latin typeface="Times New Roman" panose="02020603050405020304" pitchFamily="18" charset="0"/>
              <a:cs typeface="Times New Roman" panose="02020603050405020304" pitchFamily="18" charset="0"/>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solidFill>
                  <a:schemeClr val="tx2"/>
                </a:solidFill>
                <a:latin typeface="+mn-lt"/>
                <a:ea typeface="+mn-ea"/>
                <a:cs typeface="+mn-ea"/>
                <a:sym typeface="+mn-lt"/>
              </a:rPr>
              <a:t>Data Processing——</a:t>
            </a:r>
            <a:r>
              <a:rPr lang="en-US" altLang="zh-CN" dirty="0">
                <a:solidFill>
                  <a:schemeClr val="bg2"/>
                </a:solidFill>
                <a:latin typeface="Arial" panose="020B0604020202020204" pitchFamily="34" charset="0"/>
                <a:cs typeface="Arial" panose="020B0604020202020204" pitchFamily="34" charset="0"/>
                <a:sym typeface="+mn-ea"/>
              </a:rPr>
              <a:t>N</a:t>
            </a:r>
            <a:r>
              <a:rPr lang="zh-CN" altLang="en-US" dirty="0">
                <a:solidFill>
                  <a:schemeClr val="bg2"/>
                </a:solidFill>
                <a:latin typeface="Arial" panose="020B0604020202020204" pitchFamily="34" charset="0"/>
                <a:cs typeface="Arial" panose="020B0604020202020204" pitchFamily="34" charset="0"/>
                <a:sym typeface="+mn-ea"/>
              </a:rPr>
              <a:t>umeric </a:t>
            </a:r>
            <a:r>
              <a:rPr lang="en-US" altLang="zh-CN" dirty="0">
                <a:solidFill>
                  <a:schemeClr val="bg2"/>
                </a:solidFill>
                <a:latin typeface="Arial" panose="020B0604020202020204" pitchFamily="34" charset="0"/>
                <a:cs typeface="Arial" panose="020B0604020202020204" pitchFamily="34" charset="0"/>
                <a:sym typeface="+mn-ea"/>
              </a:rPr>
              <a:t>S</a:t>
            </a:r>
            <a:r>
              <a:rPr lang="zh-CN" altLang="en-US" dirty="0">
                <a:solidFill>
                  <a:schemeClr val="bg2"/>
                </a:solidFill>
                <a:latin typeface="Arial" panose="020B0604020202020204" pitchFamily="34" charset="0"/>
                <a:cs typeface="Arial" panose="020B0604020202020204" pitchFamily="34" charset="0"/>
                <a:sym typeface="+mn-ea"/>
              </a:rPr>
              <a:t>tandardisation</a:t>
            </a:r>
            <a:endParaRPr lang="zh-CN" altLang="en-US" dirty="0">
              <a:solidFill>
                <a:schemeClr val="bg2"/>
              </a:solidFill>
              <a:latin typeface="Arial" panose="020B0604020202020204" pitchFamily="34" charset="0"/>
              <a:ea typeface="+mn-ea"/>
              <a:cs typeface="Arial" panose="020B0604020202020204" pitchFamily="34" charset="0"/>
              <a:sym typeface="+mn-ea"/>
            </a:endParaRPr>
          </a:p>
        </p:txBody>
      </p:sp>
      <p:sp>
        <p:nvSpPr>
          <p:cNvPr id="107" name="文本框 106"/>
          <p:cNvSpPr txBox="1"/>
          <p:nvPr/>
        </p:nvSpPr>
        <p:spPr>
          <a:xfrm>
            <a:off x="669925" y="1453515"/>
            <a:ext cx="10276205" cy="706755"/>
          </a:xfrm>
          <a:prstGeom prst="rect">
            <a:avLst/>
          </a:prstGeom>
          <a:noFill/>
          <a:ln w="9525">
            <a:noFill/>
          </a:ln>
        </p:spPr>
        <p:txBody>
          <a:bodyPr wrap="square">
            <a:spAutoFit/>
          </a:bodyPr>
          <a:lstStyle/>
          <a:p>
            <a:pPr indent="0"/>
            <a:r>
              <a:rPr lang="en-US" sz="2000" b="0">
                <a:solidFill>
                  <a:schemeClr val="bg1"/>
                </a:solidFill>
                <a:ea typeface="等线" panose="02010600030101010101" charset="-122"/>
                <a:cs typeface="+mn-lt"/>
              </a:rPr>
              <a:t>Min-max Normalization</a:t>
            </a:r>
            <a:r>
              <a:rPr lang="zh-CN" altLang="en-US" sz="2000" b="0">
                <a:solidFill>
                  <a:schemeClr val="bg1"/>
                </a:solidFill>
                <a:ea typeface="等线" panose="02010600030101010101" charset="-122"/>
                <a:cs typeface="+mn-lt"/>
              </a:rPr>
              <a:t>：</a:t>
            </a:r>
            <a:r>
              <a:rPr lang="zh-CN" altLang="en-US" sz="2000">
                <a:cs typeface="+mn-lt"/>
                <a:sym typeface="+mn-ea"/>
              </a:rPr>
              <a:t>Scale a set of coordinate values into the interval [0,1]</a:t>
            </a:r>
            <a:endParaRPr lang="zh-CN" altLang="en-US" sz="2000">
              <a:solidFill>
                <a:schemeClr val="tx1"/>
              </a:solidFill>
              <a:cs typeface="+mn-lt"/>
            </a:endParaRPr>
          </a:p>
          <a:p>
            <a:pPr indent="0"/>
            <a:endParaRPr lang="zh-CN" altLang="en-US" sz="2000" b="0">
              <a:solidFill>
                <a:schemeClr val="bg1"/>
              </a:solidFill>
              <a:ea typeface="等线" panose="02010600030101010101" charset="-122"/>
              <a:cs typeface="+mn-lt"/>
            </a:endParaRPr>
          </a:p>
        </p:txBody>
      </p:sp>
      <p:sp>
        <p:nvSpPr>
          <p:cNvPr id="12" name="矩形 11"/>
          <p:cNvSpPr/>
          <p:nvPr>
            <p:custDataLst>
              <p:tags r:id="rId2"/>
            </p:custDataLst>
          </p:nvPr>
        </p:nvSpPr>
        <p:spPr>
          <a:xfrm>
            <a:off x="669925" y="2298700"/>
            <a:ext cx="10441940" cy="904240"/>
          </a:xfrm>
          <a:prstGeom prst="rect">
            <a:avLst/>
          </a:prstGeom>
          <a:gradFill flip="none" rotWithShape="1">
            <a:gsLst>
              <a:gs pos="0">
                <a:schemeClr val="accent1">
                  <a:alpha val="29000"/>
                </a:schemeClr>
              </a:gs>
              <a:gs pos="53000">
                <a:schemeClr val="accent2">
                  <a:alpha val="0"/>
                </a:schemeClr>
              </a:gs>
              <a:gs pos="100000">
                <a:schemeClr val="accent2">
                  <a:alpha val="14000"/>
                </a:schemeClr>
              </a:gs>
            </a:gsLst>
            <a:lin ang="2700000" scaled="1"/>
            <a:tileRect/>
          </a:gradFill>
          <a:ln>
            <a:gradFill flip="none" rotWithShape="1">
              <a:gsLst>
                <a:gs pos="0">
                  <a:schemeClr val="accent2"/>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3" name="组合 12"/>
          <p:cNvGrpSpPr/>
          <p:nvPr/>
        </p:nvGrpSpPr>
        <p:grpSpPr>
          <a:xfrm>
            <a:off x="755833" y="2347459"/>
            <a:ext cx="10204450" cy="730885"/>
            <a:chOff x="5523692" y="1872479"/>
            <a:chExt cx="10204450" cy="730885"/>
          </a:xfrm>
        </p:grpSpPr>
        <p:sp>
          <p:nvSpPr>
            <p:cNvPr id="14" name="文本框 13"/>
            <p:cNvSpPr txBox="1"/>
            <p:nvPr>
              <p:custDataLst>
                <p:tags r:id="rId3"/>
              </p:custDataLst>
            </p:nvPr>
          </p:nvSpPr>
          <p:spPr>
            <a:xfrm>
              <a:off x="6313632" y="1957569"/>
              <a:ext cx="9414510" cy="553085"/>
            </a:xfrm>
            <a:prstGeom prst="rect">
              <a:avLst/>
            </a:prstGeom>
            <a:noFill/>
          </p:spPr>
          <p:txBody>
            <a:bodyPr wrap="square" rtlCol="0">
              <a:spAutoFit/>
            </a:bodyPr>
            <a:lstStyle>
              <a:defPPr>
                <a:defRPr lang="zh-CN"/>
              </a:defPPr>
              <a:lvl1pPr>
                <a:lnSpc>
                  <a:spcPct val="150000"/>
                </a:lnSpc>
                <a:defRPr sz="2400" b="0">
                  <a:gradFill flip="none" rotWithShape="1">
                    <a:gsLst>
                      <a:gs pos="0">
                        <a:schemeClr val="accent2"/>
                      </a:gs>
                      <a:gs pos="100000">
                        <a:schemeClr val="accent1"/>
                      </a:gs>
                    </a:gsLst>
                    <a:lin ang="5400000" scaled="1"/>
                    <a:tileRect/>
                  </a:gradFill>
                  <a:latin typeface="+mj-ea"/>
                  <a:ea typeface="+mj-ea"/>
                </a:defRPr>
              </a:lvl1pPr>
            </a:lstStyle>
            <a:p>
              <a:pPr indent="0" algn="just">
                <a:lnSpc>
                  <a:spcPct val="150000"/>
                </a:lnSpc>
              </a:pPr>
              <a:r>
                <a:rPr lang="zh-CN" sz="2000">
                  <a:solidFill>
                    <a:schemeClr val="bg1"/>
                  </a:solidFill>
                  <a:latin typeface="+mn-lt"/>
                  <a:ea typeface="宋体" panose="02010600030101010101" pitchFamily="2" charset="-122"/>
                  <a:cs typeface="+mn-lt"/>
                  <a:sym typeface="+mn-ea"/>
                </a:rPr>
                <a:t>Used in application scenarios such as data normalisation and feature scaling</a:t>
              </a:r>
              <a:endParaRPr lang="zh-CN" sz="2000">
                <a:solidFill>
                  <a:schemeClr val="bg1"/>
                </a:solidFill>
                <a:latin typeface="+mn-lt"/>
                <a:ea typeface="宋体" panose="02010600030101010101" pitchFamily="2" charset="-122"/>
                <a:cs typeface="+mn-lt"/>
                <a:sym typeface="+mn-ea"/>
              </a:endParaRPr>
            </a:p>
          </p:txBody>
        </p:sp>
        <p:grpSp>
          <p:nvGrpSpPr>
            <p:cNvPr id="15" name="组合 14"/>
            <p:cNvGrpSpPr/>
            <p:nvPr/>
          </p:nvGrpSpPr>
          <p:grpSpPr>
            <a:xfrm>
              <a:off x="5523692" y="1872479"/>
              <a:ext cx="713336" cy="730885"/>
              <a:chOff x="5450667" y="2017639"/>
              <a:chExt cx="713336" cy="730885"/>
            </a:xfrm>
          </p:grpSpPr>
          <p:sp>
            <p:nvSpPr>
              <p:cNvPr id="16" name="文本框 15"/>
              <p:cNvSpPr txBox="1"/>
              <p:nvPr>
                <p:custDataLst>
                  <p:tags r:id="rId4"/>
                </p:custDataLst>
              </p:nvPr>
            </p:nvSpPr>
            <p:spPr>
              <a:xfrm>
                <a:off x="5450667" y="2017639"/>
                <a:ext cx="637540" cy="730885"/>
              </a:xfrm>
              <a:prstGeom prst="rect">
                <a:avLst/>
              </a:prstGeom>
              <a:noFill/>
            </p:spPr>
            <p:txBody>
              <a:bodyPr wrap="none" rtlCol="0">
                <a:spAutoFit/>
              </a:bodyPr>
              <a:lstStyle>
                <a:defPPr>
                  <a:defRPr lang="zh-CN"/>
                </a:defPPr>
                <a:lvl1pPr>
                  <a:lnSpc>
                    <a:spcPct val="130000"/>
                  </a:lnSpc>
                  <a:defRPr sz="3200" b="1">
                    <a:gradFill>
                      <a:gsLst>
                        <a:gs pos="0">
                          <a:schemeClr val="accent1"/>
                        </a:gs>
                        <a:gs pos="100000">
                          <a:schemeClr val="accent2"/>
                        </a:gs>
                      </a:gsLst>
                      <a:lin ang="5400000" scaled="1"/>
                    </a:gradFill>
                    <a:latin typeface="+mj-lt"/>
                    <a:ea typeface="华文行楷" panose="02010800040101010101" pitchFamily="2" charset="-122"/>
                  </a:defRPr>
                </a:lvl1pPr>
              </a:lstStyle>
              <a:p>
                <a:r>
                  <a:rPr lang="en-US" altLang="zh-CN" dirty="0">
                    <a:latin typeface="华光大黑二_CNKI" panose="02000500000000000000" charset="-122"/>
                    <a:ea typeface="华光大黑二_CNKI" panose="02000500000000000000" charset="-122"/>
                  </a:rPr>
                  <a:t>01</a:t>
                </a:r>
                <a:endParaRPr lang="zh-CN" altLang="en-US" dirty="0">
                  <a:latin typeface="华光大黑二_CNKI" panose="02000500000000000000" charset="-122"/>
                  <a:ea typeface="华光大黑二_CNKI" panose="02000500000000000000" charset="-122"/>
                </a:endParaRPr>
              </a:p>
            </p:txBody>
          </p:sp>
          <p:cxnSp>
            <p:nvCxnSpPr>
              <p:cNvPr id="18" name="直接连接符 17"/>
              <p:cNvCxnSpPr/>
              <p:nvPr>
                <p:custDataLst>
                  <p:tags r:id="rId5"/>
                </p:custDataLst>
              </p:nvPr>
            </p:nvCxnSpPr>
            <p:spPr>
              <a:xfrm>
                <a:off x="6164003" y="2184742"/>
                <a:ext cx="0" cy="546736"/>
              </a:xfrm>
              <a:prstGeom prst="line">
                <a:avLst/>
              </a:prstGeom>
              <a:ln w="1270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27" name="矩形 26"/>
          <p:cNvSpPr/>
          <p:nvPr>
            <p:custDataLst>
              <p:tags r:id="rId6"/>
            </p:custDataLst>
          </p:nvPr>
        </p:nvSpPr>
        <p:spPr>
          <a:xfrm>
            <a:off x="669925" y="3626485"/>
            <a:ext cx="10442575" cy="904240"/>
          </a:xfrm>
          <a:prstGeom prst="rect">
            <a:avLst/>
          </a:prstGeom>
          <a:gradFill flip="none" rotWithShape="1">
            <a:gsLst>
              <a:gs pos="0">
                <a:schemeClr val="accent1">
                  <a:alpha val="29000"/>
                </a:schemeClr>
              </a:gs>
              <a:gs pos="53000">
                <a:schemeClr val="accent2">
                  <a:alpha val="0"/>
                </a:schemeClr>
              </a:gs>
              <a:gs pos="100000">
                <a:schemeClr val="accent2">
                  <a:alpha val="14000"/>
                </a:schemeClr>
              </a:gs>
            </a:gsLst>
            <a:lin ang="2700000" scaled="1"/>
            <a:tileRect/>
          </a:gradFill>
          <a:ln>
            <a:gradFill flip="none" rotWithShape="1">
              <a:gsLst>
                <a:gs pos="0">
                  <a:schemeClr val="accent2"/>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755650" y="3675380"/>
            <a:ext cx="9934576" cy="730885"/>
            <a:chOff x="5523692" y="1872479"/>
            <a:chExt cx="5729026" cy="730885"/>
          </a:xfrm>
        </p:grpSpPr>
        <p:sp>
          <p:nvSpPr>
            <p:cNvPr id="31" name="文本框 30"/>
            <p:cNvSpPr txBox="1"/>
            <p:nvPr>
              <p:custDataLst>
                <p:tags r:id="rId7"/>
              </p:custDataLst>
            </p:nvPr>
          </p:nvSpPr>
          <p:spPr>
            <a:xfrm>
              <a:off x="6020977" y="1942329"/>
              <a:ext cx="5231741" cy="546735"/>
            </a:xfrm>
            <a:prstGeom prst="rect">
              <a:avLst/>
            </a:prstGeom>
            <a:noFill/>
          </p:spPr>
          <p:txBody>
            <a:bodyPr wrap="square" rtlCol="0">
              <a:noAutofit/>
            </a:bodyPr>
            <a:lstStyle>
              <a:defPPr>
                <a:defRPr lang="zh-CN"/>
              </a:defPPr>
              <a:lvl1pPr>
                <a:lnSpc>
                  <a:spcPct val="150000"/>
                </a:lnSpc>
                <a:defRPr sz="2400" b="0">
                  <a:gradFill flip="none" rotWithShape="1">
                    <a:gsLst>
                      <a:gs pos="0">
                        <a:schemeClr val="accent2"/>
                      </a:gs>
                      <a:gs pos="100000">
                        <a:schemeClr val="accent1"/>
                      </a:gs>
                    </a:gsLst>
                    <a:lin ang="5400000" scaled="1"/>
                    <a:tileRect/>
                  </a:gradFill>
                  <a:latin typeface="+mj-ea"/>
                  <a:ea typeface="+mj-ea"/>
                </a:defRPr>
              </a:lvl1pPr>
            </a:lstStyle>
            <a:p>
              <a:pPr indent="0" algn="just">
                <a:lnSpc>
                  <a:spcPct val="150000"/>
                </a:lnSpc>
              </a:pPr>
              <a:r>
                <a:rPr lang="zh-CN" sz="2000">
                  <a:solidFill>
                    <a:schemeClr val="bg1"/>
                  </a:solidFill>
                  <a:latin typeface="+mn-lt"/>
                  <a:ea typeface="宋体" panose="02010600030101010101" pitchFamily="2" charset="-122"/>
                  <a:cs typeface="+mn-lt"/>
                  <a:sym typeface="+mn-ea"/>
                </a:rPr>
                <a:t>Ensure comparability between different coordinate values</a:t>
              </a:r>
              <a:endParaRPr lang="zh-CN">
                <a:solidFill>
                  <a:schemeClr val="bg1"/>
                </a:solidFill>
                <a:latin typeface="宋体" panose="02010600030101010101" pitchFamily="2" charset="-122"/>
                <a:ea typeface="宋体" panose="02010600030101010101" pitchFamily="2" charset="-122"/>
                <a:sym typeface="+mn-ea"/>
              </a:endParaRPr>
            </a:p>
          </p:txBody>
        </p:sp>
        <p:grpSp>
          <p:nvGrpSpPr>
            <p:cNvPr id="32" name="组合 31"/>
            <p:cNvGrpSpPr/>
            <p:nvPr/>
          </p:nvGrpSpPr>
          <p:grpSpPr>
            <a:xfrm>
              <a:off x="5523692" y="1872479"/>
              <a:ext cx="637540" cy="730885"/>
              <a:chOff x="5450667" y="2017639"/>
              <a:chExt cx="637540" cy="730885"/>
            </a:xfrm>
          </p:grpSpPr>
          <p:sp>
            <p:nvSpPr>
              <p:cNvPr id="19" name="文本框 18"/>
              <p:cNvSpPr txBox="1"/>
              <p:nvPr>
                <p:custDataLst>
                  <p:tags r:id="rId8"/>
                </p:custDataLst>
              </p:nvPr>
            </p:nvSpPr>
            <p:spPr>
              <a:xfrm>
                <a:off x="5450667" y="2017639"/>
                <a:ext cx="637540" cy="730885"/>
              </a:xfrm>
              <a:prstGeom prst="rect">
                <a:avLst/>
              </a:prstGeom>
              <a:noFill/>
            </p:spPr>
            <p:txBody>
              <a:bodyPr wrap="square" rtlCol="0">
                <a:spAutoFit/>
              </a:bodyPr>
              <a:lstStyle>
                <a:defPPr>
                  <a:defRPr lang="zh-CN"/>
                </a:defPPr>
                <a:lvl1pPr>
                  <a:lnSpc>
                    <a:spcPct val="130000"/>
                  </a:lnSpc>
                  <a:defRPr sz="3200" b="1">
                    <a:gradFill>
                      <a:gsLst>
                        <a:gs pos="0">
                          <a:schemeClr val="accent1"/>
                        </a:gs>
                        <a:gs pos="100000">
                          <a:schemeClr val="accent2"/>
                        </a:gs>
                      </a:gsLst>
                      <a:lin ang="5400000" scaled="1"/>
                    </a:gradFill>
                    <a:latin typeface="+mj-lt"/>
                    <a:ea typeface="华文行楷" panose="02010800040101010101" pitchFamily="2" charset="-122"/>
                  </a:defRPr>
                </a:lvl1pPr>
              </a:lstStyle>
              <a:p>
                <a:r>
                  <a:rPr lang="en-US" altLang="zh-CN" dirty="0">
                    <a:latin typeface="华光大黑二_CNKI" panose="02000500000000000000" charset="-122"/>
                    <a:ea typeface="华光大黑二_CNKI" panose="02000500000000000000" charset="-122"/>
                  </a:rPr>
                  <a:t>02</a:t>
                </a:r>
                <a:endParaRPr lang="zh-CN" altLang="en-US" dirty="0">
                  <a:latin typeface="华光大黑二_CNKI" panose="02000500000000000000" charset="-122"/>
                  <a:ea typeface="华光大黑二_CNKI" panose="02000500000000000000" charset="-122"/>
                </a:endParaRPr>
              </a:p>
            </p:txBody>
          </p:sp>
          <p:cxnSp>
            <p:nvCxnSpPr>
              <p:cNvPr id="34" name="直接连接符 33"/>
              <p:cNvCxnSpPr/>
              <p:nvPr>
                <p:custDataLst>
                  <p:tags r:id="rId9"/>
                </p:custDataLst>
              </p:nvPr>
            </p:nvCxnSpPr>
            <p:spPr>
              <a:xfrm>
                <a:off x="5862263" y="2147912"/>
                <a:ext cx="0" cy="546736"/>
              </a:xfrm>
              <a:prstGeom prst="line">
                <a:avLst/>
              </a:prstGeom>
              <a:ln w="1270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20" name="矩形 19"/>
          <p:cNvSpPr/>
          <p:nvPr>
            <p:custDataLst>
              <p:tags r:id="rId10"/>
            </p:custDataLst>
          </p:nvPr>
        </p:nvSpPr>
        <p:spPr>
          <a:xfrm>
            <a:off x="669925" y="4955540"/>
            <a:ext cx="10442575" cy="904240"/>
          </a:xfrm>
          <a:prstGeom prst="rect">
            <a:avLst/>
          </a:prstGeom>
          <a:gradFill flip="none" rotWithShape="1">
            <a:gsLst>
              <a:gs pos="0">
                <a:schemeClr val="accent1">
                  <a:alpha val="29000"/>
                </a:schemeClr>
              </a:gs>
              <a:gs pos="53000">
                <a:schemeClr val="accent2">
                  <a:alpha val="0"/>
                </a:schemeClr>
              </a:gs>
              <a:gs pos="100000">
                <a:schemeClr val="accent2">
                  <a:alpha val="14000"/>
                </a:schemeClr>
              </a:gs>
            </a:gsLst>
            <a:lin ang="2700000" scaled="1"/>
            <a:tileRect/>
          </a:gradFill>
          <a:ln>
            <a:gradFill flip="none" rotWithShape="1">
              <a:gsLst>
                <a:gs pos="0">
                  <a:schemeClr val="accent2"/>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6" name="组合 35"/>
          <p:cNvGrpSpPr/>
          <p:nvPr/>
        </p:nvGrpSpPr>
        <p:grpSpPr>
          <a:xfrm>
            <a:off x="755833" y="5004299"/>
            <a:ext cx="5589270" cy="730885"/>
            <a:chOff x="5523692" y="1872479"/>
            <a:chExt cx="5589270" cy="730885"/>
          </a:xfrm>
        </p:grpSpPr>
        <p:sp>
          <p:nvSpPr>
            <p:cNvPr id="37" name="文本框 36"/>
            <p:cNvSpPr txBox="1"/>
            <p:nvPr>
              <p:custDataLst>
                <p:tags r:id="rId11"/>
              </p:custDataLst>
            </p:nvPr>
          </p:nvSpPr>
          <p:spPr>
            <a:xfrm>
              <a:off x="6386022" y="1963940"/>
              <a:ext cx="4726940" cy="553085"/>
            </a:xfrm>
            <a:prstGeom prst="rect">
              <a:avLst/>
            </a:prstGeom>
            <a:noFill/>
          </p:spPr>
          <p:txBody>
            <a:bodyPr wrap="square" rtlCol="0">
              <a:spAutoFit/>
            </a:bodyPr>
            <a:lstStyle>
              <a:defPPr>
                <a:defRPr lang="zh-CN"/>
              </a:defPPr>
              <a:lvl1pPr>
                <a:lnSpc>
                  <a:spcPct val="150000"/>
                </a:lnSpc>
                <a:defRPr sz="2400" b="0">
                  <a:gradFill flip="none" rotWithShape="1">
                    <a:gsLst>
                      <a:gs pos="0">
                        <a:schemeClr val="accent2"/>
                      </a:gs>
                      <a:gs pos="100000">
                        <a:schemeClr val="accent1"/>
                      </a:gs>
                    </a:gsLst>
                    <a:lin ang="5400000" scaled="1"/>
                    <a:tileRect/>
                  </a:gradFill>
                  <a:latin typeface="+mj-ea"/>
                  <a:ea typeface="+mj-ea"/>
                </a:defRPr>
              </a:lvl1pPr>
            </a:lstStyle>
            <a:p>
              <a:pPr algn="just">
                <a:lnSpc>
                  <a:spcPct val="150000"/>
                </a:lnSpc>
                <a:buClrTx/>
                <a:buSzTx/>
                <a:buFontTx/>
              </a:pPr>
              <a:r>
                <a:rPr lang="zh-CN" sz="2000">
                  <a:solidFill>
                    <a:schemeClr val="bg1"/>
                  </a:solidFill>
                  <a:latin typeface="+mn-lt"/>
                  <a:ea typeface="宋体" panose="02010600030101010101" pitchFamily="2" charset="-122"/>
                  <a:cs typeface="+mn-lt"/>
                  <a:sym typeface="+mn-ea"/>
                </a:rPr>
                <a:t>Improving model performance</a:t>
              </a:r>
              <a:endParaRPr lang="zh-CN" sz="2000">
                <a:solidFill>
                  <a:schemeClr val="bg1"/>
                </a:solidFill>
                <a:latin typeface="+mn-lt"/>
                <a:ea typeface="宋体" panose="02010600030101010101" pitchFamily="2" charset="-122"/>
                <a:cs typeface="+mn-lt"/>
                <a:sym typeface="+mn-ea"/>
              </a:endParaRPr>
            </a:p>
          </p:txBody>
        </p:sp>
        <p:grpSp>
          <p:nvGrpSpPr>
            <p:cNvPr id="38" name="组合 37"/>
            <p:cNvGrpSpPr/>
            <p:nvPr/>
          </p:nvGrpSpPr>
          <p:grpSpPr>
            <a:xfrm>
              <a:off x="5523692" y="1872479"/>
              <a:ext cx="713336" cy="730885"/>
              <a:chOff x="5450667" y="2017639"/>
              <a:chExt cx="713336" cy="730885"/>
            </a:xfrm>
          </p:grpSpPr>
          <p:sp>
            <p:nvSpPr>
              <p:cNvPr id="21" name="文本框 20"/>
              <p:cNvSpPr txBox="1"/>
              <p:nvPr>
                <p:custDataLst>
                  <p:tags r:id="rId12"/>
                </p:custDataLst>
              </p:nvPr>
            </p:nvSpPr>
            <p:spPr>
              <a:xfrm>
                <a:off x="5450667" y="2017639"/>
                <a:ext cx="637540" cy="730885"/>
              </a:xfrm>
              <a:prstGeom prst="rect">
                <a:avLst/>
              </a:prstGeom>
              <a:noFill/>
            </p:spPr>
            <p:txBody>
              <a:bodyPr wrap="none" rtlCol="0">
                <a:spAutoFit/>
              </a:bodyPr>
              <a:lstStyle>
                <a:defPPr>
                  <a:defRPr lang="zh-CN"/>
                </a:defPPr>
                <a:lvl1pPr>
                  <a:lnSpc>
                    <a:spcPct val="130000"/>
                  </a:lnSpc>
                  <a:defRPr sz="3200" b="1">
                    <a:gradFill>
                      <a:gsLst>
                        <a:gs pos="0">
                          <a:schemeClr val="accent1"/>
                        </a:gs>
                        <a:gs pos="100000">
                          <a:schemeClr val="accent2"/>
                        </a:gs>
                      </a:gsLst>
                      <a:lin ang="5400000" scaled="1"/>
                    </a:gradFill>
                    <a:latin typeface="+mj-lt"/>
                    <a:ea typeface="华文行楷" panose="02010800040101010101" pitchFamily="2" charset="-122"/>
                  </a:defRPr>
                </a:lvl1pPr>
              </a:lstStyle>
              <a:p>
                <a:r>
                  <a:rPr lang="en-US" altLang="zh-CN" dirty="0">
                    <a:latin typeface="华光大黑二_CNKI" panose="02000500000000000000" charset="-122"/>
                    <a:ea typeface="华光大黑二_CNKI" panose="02000500000000000000" charset="-122"/>
                  </a:rPr>
                  <a:t>03</a:t>
                </a:r>
                <a:endParaRPr lang="en-US" altLang="zh-CN" dirty="0">
                  <a:latin typeface="华光大黑二_CNKI" panose="02000500000000000000" charset="-122"/>
                  <a:ea typeface="华光大黑二_CNKI" panose="02000500000000000000" charset="-122"/>
                </a:endParaRPr>
              </a:p>
            </p:txBody>
          </p:sp>
          <p:cxnSp>
            <p:nvCxnSpPr>
              <p:cNvPr id="40" name="直接连接符 39"/>
              <p:cNvCxnSpPr/>
              <p:nvPr>
                <p:custDataLst>
                  <p:tags r:id="rId13"/>
                </p:custDataLst>
              </p:nvPr>
            </p:nvCxnSpPr>
            <p:spPr>
              <a:xfrm>
                <a:off x="6164003" y="2184742"/>
                <a:ext cx="0" cy="546736"/>
              </a:xfrm>
              <a:prstGeom prst="line">
                <a:avLst/>
              </a:prstGeom>
              <a:ln w="1270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solidFill>
                  <a:schemeClr val="tx2"/>
                </a:solidFill>
                <a:latin typeface="+mn-lt"/>
                <a:ea typeface="+mn-ea"/>
                <a:cs typeface="+mn-ea"/>
                <a:sym typeface="+mn-lt"/>
              </a:rPr>
              <a:t>Data Processing——</a:t>
            </a:r>
            <a:r>
              <a:rPr lang="zh-CN" altLang="en-US" dirty="0">
                <a:solidFill>
                  <a:schemeClr val="bg2"/>
                </a:solidFill>
                <a:latin typeface="Arial" panose="020B0604020202020204" pitchFamily="34" charset="0"/>
                <a:cs typeface="Arial" panose="020B0604020202020204" pitchFamily="34" charset="0"/>
                <a:sym typeface="+mn-ea"/>
              </a:rPr>
              <a:t>Numerical </a:t>
            </a:r>
            <a:r>
              <a:rPr lang="en-US" altLang="zh-CN" dirty="0">
                <a:solidFill>
                  <a:schemeClr val="bg2"/>
                </a:solidFill>
                <a:latin typeface="Arial" panose="020B0604020202020204" pitchFamily="34" charset="0"/>
                <a:cs typeface="Arial" panose="020B0604020202020204" pitchFamily="34" charset="0"/>
                <a:sym typeface="+mn-ea"/>
              </a:rPr>
              <a:t>S</a:t>
            </a:r>
            <a:r>
              <a:rPr lang="zh-CN" altLang="en-US" dirty="0">
                <a:solidFill>
                  <a:schemeClr val="bg2"/>
                </a:solidFill>
                <a:latin typeface="Arial" panose="020B0604020202020204" pitchFamily="34" charset="0"/>
                <a:cs typeface="Arial" panose="020B0604020202020204" pitchFamily="34" charset="0"/>
                <a:sym typeface="+mn-ea"/>
              </a:rPr>
              <a:t>tandardisation</a:t>
            </a:r>
            <a:endParaRPr lang="zh-CN" altLang="en-US" dirty="0">
              <a:solidFill>
                <a:schemeClr val="bg2"/>
              </a:solidFill>
              <a:latin typeface="Arial" panose="020B0604020202020204" pitchFamily="34" charset="0"/>
              <a:ea typeface="+mn-ea"/>
              <a:cs typeface="Arial" panose="020B0604020202020204" pitchFamily="34" charset="0"/>
              <a:sym typeface="+mn-ea"/>
            </a:endParaRPr>
          </a:p>
        </p:txBody>
      </p:sp>
      <p:grpSp>
        <p:nvGrpSpPr>
          <p:cNvPr id="12" name="组合 11"/>
          <p:cNvGrpSpPr/>
          <p:nvPr/>
        </p:nvGrpSpPr>
        <p:grpSpPr>
          <a:xfrm>
            <a:off x="4578238" y="2234084"/>
            <a:ext cx="3035524" cy="3035524"/>
            <a:chOff x="4578238" y="2234084"/>
            <a:chExt cx="3035524" cy="3035524"/>
          </a:xfrm>
        </p:grpSpPr>
        <p:sp>
          <p:nvSpPr>
            <p:cNvPr id="3" name="椭圆 2"/>
            <p:cNvSpPr/>
            <p:nvPr>
              <p:custDataLst>
                <p:tags r:id="rId2"/>
              </p:custDataLst>
            </p:nvPr>
          </p:nvSpPr>
          <p:spPr>
            <a:xfrm>
              <a:off x="5127256" y="2791194"/>
              <a:ext cx="1921305" cy="1921305"/>
            </a:xfrm>
            <a:prstGeom prst="ellipse">
              <a:avLst/>
            </a:prstGeom>
            <a:noFill/>
            <a:ln w="1460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105156" tIns="52578" rIns="105156" bIns="52578" rtlCol="0" anchor="ctr"/>
            <a:lstStyle/>
            <a:p>
              <a:pPr marL="0" marR="0" lvl="0" indent="0" algn="ctr" defTabSz="914400" rtl="0" eaLnBrk="1" fontAlgn="auto" latinLnBrk="0" hangingPunct="1">
                <a:lnSpc>
                  <a:spcPct val="100000"/>
                </a:lnSpc>
                <a:spcBef>
                  <a:spcPts val="0"/>
                </a:spcBef>
                <a:buClrTx/>
                <a:buSzTx/>
                <a:buFontTx/>
                <a:buNone/>
                <a:defRPr/>
              </a:pPr>
              <a:endParaRPr kumimoji="0" lang="zh-CN" altLang="en-US" sz="2070" b="0" i="0" u="none" strike="noStrike" kern="1200" cap="none" spc="0" normalizeH="0" noProof="0">
                <a:ln>
                  <a:noFill/>
                </a:ln>
                <a:solidFill>
                  <a:prstClr val="white"/>
                </a:solidFill>
                <a:effectLst/>
                <a:uLnTx/>
                <a:uFillTx/>
                <a:cs typeface="+mn-cs"/>
                <a:sym typeface="Arial" panose="020B0604020202020204" pitchFamily="34" charset="0"/>
              </a:endParaRPr>
            </a:p>
          </p:txBody>
        </p:sp>
        <p:sp>
          <p:nvSpPr>
            <p:cNvPr id="4" name="椭圆 3"/>
            <p:cNvSpPr/>
            <p:nvPr>
              <p:custDataLst>
                <p:tags r:id="rId3"/>
              </p:custDataLst>
            </p:nvPr>
          </p:nvSpPr>
          <p:spPr>
            <a:xfrm>
              <a:off x="4782872" y="2438717"/>
              <a:ext cx="2626259" cy="2626259"/>
            </a:xfrm>
            <a:prstGeom prst="ellipse">
              <a:avLst/>
            </a:prstGeom>
            <a:noFill/>
            <a:ln w="7302">
              <a:solidFill>
                <a:schemeClr val="accent2">
                  <a:lumMod val="75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5156" tIns="52578" rIns="105156" bIns="52578" rtlCol="0" anchor="ctr"/>
            <a:lstStyle/>
            <a:p>
              <a:pPr marL="0" marR="0" lvl="0" indent="0" algn="ctr" defTabSz="914400" rtl="0" eaLnBrk="1" fontAlgn="auto" latinLnBrk="0" hangingPunct="1">
                <a:lnSpc>
                  <a:spcPct val="100000"/>
                </a:lnSpc>
                <a:spcBef>
                  <a:spcPts val="0"/>
                </a:spcBef>
                <a:buClrTx/>
                <a:buSzTx/>
                <a:buFontTx/>
                <a:buNone/>
                <a:defRPr/>
              </a:pPr>
              <a:endParaRPr kumimoji="0" lang="zh-CN" altLang="en-US" sz="2070" b="0" i="0" u="none" strike="noStrike" kern="1200" cap="none" spc="0" normalizeH="0" noProof="0">
                <a:ln>
                  <a:noFill/>
                </a:ln>
                <a:solidFill>
                  <a:prstClr val="white"/>
                </a:solidFill>
                <a:effectLst/>
                <a:uLnTx/>
                <a:uFillTx/>
                <a:cs typeface="+mn-cs"/>
                <a:sym typeface="Arial" panose="020B0604020202020204" pitchFamily="34" charset="0"/>
              </a:endParaRPr>
            </a:p>
          </p:txBody>
        </p:sp>
        <p:sp>
          <p:nvSpPr>
            <p:cNvPr id="5" name="椭圆 4"/>
            <p:cNvSpPr/>
            <p:nvPr>
              <p:custDataLst>
                <p:tags r:id="rId4"/>
              </p:custDataLst>
            </p:nvPr>
          </p:nvSpPr>
          <p:spPr>
            <a:xfrm>
              <a:off x="4578238" y="2234084"/>
              <a:ext cx="3035524" cy="3035524"/>
            </a:xfrm>
            <a:prstGeom prst="ellipse">
              <a:avLst/>
            </a:prstGeom>
            <a:noFill/>
            <a:ln w="31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noProof="0">
                <a:ln>
                  <a:noFill/>
                </a:ln>
                <a:solidFill>
                  <a:prstClr val="white"/>
                </a:solidFill>
                <a:effectLst/>
                <a:uLnTx/>
                <a:uFillTx/>
                <a:cs typeface="+mn-cs"/>
                <a:sym typeface="Arial" panose="020B0604020202020204" pitchFamily="34" charset="0"/>
              </a:endParaRPr>
            </a:p>
          </p:txBody>
        </p:sp>
        <p:sp>
          <p:nvSpPr>
            <p:cNvPr id="6" name="椭圆 5"/>
            <p:cNvSpPr/>
            <p:nvPr>
              <p:custDataLst>
                <p:tags r:id="rId5"/>
              </p:custDataLst>
            </p:nvPr>
          </p:nvSpPr>
          <p:spPr>
            <a:xfrm>
              <a:off x="5006036" y="2676771"/>
              <a:ext cx="2150147" cy="2150147"/>
            </a:xfrm>
            <a:prstGeom prst="ellipse">
              <a:avLst/>
            </a:prstGeom>
            <a:noFill/>
            <a:ln w="7302">
              <a:solidFill>
                <a:schemeClr val="accent2">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5156" tIns="52578" rIns="105156" bIns="52578" rtlCol="0" anchor="ctr"/>
            <a:lstStyle/>
            <a:p>
              <a:pPr marL="0" marR="0" lvl="0" indent="0" algn="ctr" defTabSz="914400" rtl="0" eaLnBrk="1" fontAlgn="auto" latinLnBrk="0" hangingPunct="1">
                <a:lnSpc>
                  <a:spcPct val="100000"/>
                </a:lnSpc>
                <a:spcBef>
                  <a:spcPts val="0"/>
                </a:spcBef>
                <a:buClrTx/>
                <a:buSzTx/>
                <a:buFontTx/>
                <a:buNone/>
                <a:defRPr/>
              </a:pPr>
              <a:endParaRPr kumimoji="0" lang="zh-CN" altLang="en-US" sz="2070" b="0" i="0" u="none" strike="noStrike" kern="1200" cap="none" spc="0" normalizeH="0" noProof="0">
                <a:ln>
                  <a:noFill/>
                </a:ln>
                <a:solidFill>
                  <a:prstClr val="white"/>
                </a:solidFill>
                <a:effectLst/>
                <a:uLnTx/>
                <a:uFillTx/>
                <a:cs typeface="+mn-cs"/>
                <a:sym typeface="Arial" panose="020B0604020202020204" pitchFamily="34" charset="0"/>
              </a:endParaRPr>
            </a:p>
          </p:txBody>
        </p:sp>
        <p:sp>
          <p:nvSpPr>
            <p:cNvPr id="7" name="弧形 6"/>
            <p:cNvSpPr>
              <a:spLocks noChangeAspect="1"/>
            </p:cNvSpPr>
            <p:nvPr>
              <p:custDataLst>
                <p:tags r:id="rId6"/>
              </p:custDataLst>
            </p:nvPr>
          </p:nvSpPr>
          <p:spPr>
            <a:xfrm>
              <a:off x="4781678" y="2443779"/>
              <a:ext cx="2625854" cy="2625854"/>
            </a:xfrm>
            <a:prstGeom prst="arc">
              <a:avLst>
                <a:gd name="adj1" fmla="val 12405082"/>
                <a:gd name="adj2" fmla="val 14034297"/>
              </a:avLst>
            </a:prstGeom>
            <a:ln w="21908">
              <a:solidFill>
                <a:schemeClr val="bg1"/>
              </a:solidFill>
            </a:ln>
            <a:effectLst/>
          </p:spPr>
          <p:style>
            <a:lnRef idx="1">
              <a:schemeClr val="accent1"/>
            </a:lnRef>
            <a:fillRef idx="0">
              <a:schemeClr val="accent1"/>
            </a:fillRef>
            <a:effectRef idx="0">
              <a:schemeClr val="accent1"/>
            </a:effectRef>
            <a:fontRef idx="minor">
              <a:schemeClr val="tx1"/>
            </a:fontRef>
          </p:style>
          <p:txBody>
            <a:bodyPr lIns="105156" tIns="52578" rIns="105156" bIns="52578" rtlCol="0" anchor="ctr"/>
            <a:lstStyle/>
            <a:p>
              <a:pPr marL="0" marR="0" lvl="0" indent="0" algn="ctr" defTabSz="914400" rtl="0" eaLnBrk="1" fontAlgn="auto" latinLnBrk="0" hangingPunct="1">
                <a:lnSpc>
                  <a:spcPct val="100000"/>
                </a:lnSpc>
                <a:spcBef>
                  <a:spcPts val="0"/>
                </a:spcBef>
                <a:buClrTx/>
                <a:buSzTx/>
                <a:buFontTx/>
                <a:buNone/>
                <a:defRPr/>
              </a:pPr>
              <a:endParaRPr kumimoji="0" lang="zh-CN" altLang="en-US" sz="2070" b="0" i="0" u="none" strike="noStrike" kern="1200" cap="none" spc="0" normalizeH="0" noProof="0">
                <a:ln>
                  <a:noFill/>
                </a:ln>
                <a:solidFill>
                  <a:prstClr val="black"/>
                </a:solidFill>
                <a:effectLst/>
                <a:uLnTx/>
                <a:uFillTx/>
                <a:cs typeface="+mn-cs"/>
                <a:sym typeface="Arial" panose="020B0604020202020204" pitchFamily="34" charset="0"/>
              </a:endParaRPr>
            </a:p>
          </p:txBody>
        </p:sp>
        <p:sp>
          <p:nvSpPr>
            <p:cNvPr id="8" name="弧形 7"/>
            <p:cNvSpPr>
              <a:spLocks noChangeAspect="1"/>
            </p:cNvSpPr>
            <p:nvPr>
              <p:custDataLst>
                <p:tags r:id="rId7"/>
              </p:custDataLst>
            </p:nvPr>
          </p:nvSpPr>
          <p:spPr>
            <a:xfrm>
              <a:off x="4781337" y="2447380"/>
              <a:ext cx="2630069" cy="2630069"/>
            </a:xfrm>
            <a:prstGeom prst="arc">
              <a:avLst>
                <a:gd name="adj1" fmla="val 1037672"/>
                <a:gd name="adj2" fmla="val 2589873"/>
              </a:avLst>
            </a:prstGeom>
            <a:ln w="21908">
              <a:solidFill>
                <a:schemeClr val="bg1"/>
              </a:solidFill>
            </a:ln>
            <a:effectLst/>
          </p:spPr>
          <p:style>
            <a:lnRef idx="1">
              <a:schemeClr val="accent1"/>
            </a:lnRef>
            <a:fillRef idx="0">
              <a:schemeClr val="accent1"/>
            </a:fillRef>
            <a:effectRef idx="0">
              <a:schemeClr val="accent1"/>
            </a:effectRef>
            <a:fontRef idx="minor">
              <a:schemeClr val="tx1"/>
            </a:fontRef>
          </p:style>
          <p:txBody>
            <a:bodyPr lIns="105156" tIns="52578" rIns="105156" bIns="52578" rtlCol="0" anchor="ctr"/>
            <a:lstStyle/>
            <a:p>
              <a:pPr marL="0" marR="0" lvl="0" indent="0" algn="ctr" defTabSz="914400" rtl="0" eaLnBrk="1" fontAlgn="auto" latinLnBrk="0" hangingPunct="1">
                <a:lnSpc>
                  <a:spcPct val="100000"/>
                </a:lnSpc>
                <a:spcBef>
                  <a:spcPts val="0"/>
                </a:spcBef>
                <a:buClrTx/>
                <a:buSzTx/>
                <a:buFontTx/>
                <a:buNone/>
                <a:defRPr/>
              </a:pPr>
              <a:endParaRPr kumimoji="0" lang="zh-CN" altLang="en-US" sz="2070" b="0" i="0" u="none" strike="noStrike" kern="1200" cap="none" spc="0" normalizeH="0" noProof="0">
                <a:ln>
                  <a:noFill/>
                </a:ln>
                <a:solidFill>
                  <a:prstClr val="black"/>
                </a:solidFill>
                <a:effectLst/>
                <a:uLnTx/>
                <a:uFillTx/>
                <a:cs typeface="+mn-cs"/>
                <a:sym typeface="Arial" panose="020B0604020202020204" pitchFamily="34" charset="0"/>
              </a:endParaRPr>
            </a:p>
          </p:txBody>
        </p:sp>
        <p:sp>
          <p:nvSpPr>
            <p:cNvPr id="9" name="任意多边形 129"/>
            <p:cNvSpPr/>
            <p:nvPr>
              <p:custDataLst>
                <p:tags r:id="rId8"/>
              </p:custDataLst>
            </p:nvPr>
          </p:nvSpPr>
          <p:spPr>
            <a:xfrm rot="20700000">
              <a:off x="5658945" y="2775784"/>
              <a:ext cx="376459" cy="62600"/>
            </a:xfrm>
            <a:custGeom>
              <a:avLst/>
              <a:gdLst>
                <a:gd name="connsiteX0" fmla="*/ 17604 w 274941"/>
                <a:gd name="connsiteY0" fmla="*/ 0 h 70416"/>
                <a:gd name="connsiteX1" fmla="*/ 257337 w 274941"/>
                <a:gd name="connsiteY1" fmla="*/ 0 h 70416"/>
                <a:gd name="connsiteX2" fmla="*/ 274941 w 274941"/>
                <a:gd name="connsiteY2" fmla="*/ 70416 h 70416"/>
                <a:gd name="connsiteX3" fmla="*/ 137471 w 274941"/>
                <a:gd name="connsiteY3" fmla="*/ 56558 h 70416"/>
                <a:gd name="connsiteX4" fmla="*/ 0 w 274941"/>
                <a:gd name="connsiteY4" fmla="*/ 70416 h 7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41" h="70416">
                  <a:moveTo>
                    <a:pt x="17604" y="0"/>
                  </a:moveTo>
                  <a:lnTo>
                    <a:pt x="257337" y="0"/>
                  </a:lnTo>
                  <a:lnTo>
                    <a:pt x="274941" y="70416"/>
                  </a:lnTo>
                  <a:lnTo>
                    <a:pt x="137471" y="56558"/>
                  </a:lnTo>
                  <a:lnTo>
                    <a:pt x="0" y="7041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5156" tIns="52578" rIns="105156" bIns="52578" rtlCol="0" anchor="ctr"/>
            <a:lstStyle/>
            <a:p>
              <a:pPr marL="0" marR="0" lvl="0" indent="0" algn="ctr" defTabSz="914400" rtl="0" eaLnBrk="1" fontAlgn="auto" latinLnBrk="0" hangingPunct="1">
                <a:lnSpc>
                  <a:spcPct val="100000"/>
                </a:lnSpc>
                <a:spcBef>
                  <a:spcPts val="0"/>
                </a:spcBef>
                <a:buClrTx/>
                <a:buSzTx/>
                <a:buFontTx/>
                <a:buNone/>
                <a:defRPr/>
              </a:pPr>
              <a:endParaRPr kumimoji="0" lang="zh-CN" altLang="en-US" sz="2070" b="0" i="0" u="none" strike="noStrike" kern="1200" cap="none" spc="0" normalizeH="0" noProof="0">
                <a:ln>
                  <a:noFill/>
                </a:ln>
                <a:solidFill>
                  <a:prstClr val="white"/>
                </a:solidFill>
                <a:effectLst/>
                <a:uLnTx/>
                <a:uFillTx/>
                <a:cs typeface="+mn-cs"/>
                <a:sym typeface="Arial" panose="020B0604020202020204" pitchFamily="34" charset="0"/>
              </a:endParaRPr>
            </a:p>
          </p:txBody>
        </p:sp>
        <p:sp>
          <p:nvSpPr>
            <p:cNvPr id="10" name="任意多边形 130"/>
            <p:cNvSpPr/>
            <p:nvPr>
              <p:custDataLst>
                <p:tags r:id="rId9"/>
              </p:custDataLst>
            </p:nvPr>
          </p:nvSpPr>
          <p:spPr>
            <a:xfrm rot="9900000">
              <a:off x="6133777" y="4667979"/>
              <a:ext cx="376459" cy="62600"/>
            </a:xfrm>
            <a:custGeom>
              <a:avLst/>
              <a:gdLst>
                <a:gd name="connsiteX0" fmla="*/ 17604 w 274941"/>
                <a:gd name="connsiteY0" fmla="*/ 0 h 70416"/>
                <a:gd name="connsiteX1" fmla="*/ 257337 w 274941"/>
                <a:gd name="connsiteY1" fmla="*/ 0 h 70416"/>
                <a:gd name="connsiteX2" fmla="*/ 274941 w 274941"/>
                <a:gd name="connsiteY2" fmla="*/ 70416 h 70416"/>
                <a:gd name="connsiteX3" fmla="*/ 137471 w 274941"/>
                <a:gd name="connsiteY3" fmla="*/ 56558 h 70416"/>
                <a:gd name="connsiteX4" fmla="*/ 0 w 274941"/>
                <a:gd name="connsiteY4" fmla="*/ 70416 h 7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41" h="70416">
                  <a:moveTo>
                    <a:pt x="17604" y="0"/>
                  </a:moveTo>
                  <a:lnTo>
                    <a:pt x="257337" y="0"/>
                  </a:lnTo>
                  <a:lnTo>
                    <a:pt x="274941" y="70416"/>
                  </a:lnTo>
                  <a:lnTo>
                    <a:pt x="137471" y="56558"/>
                  </a:lnTo>
                  <a:lnTo>
                    <a:pt x="0" y="7041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5156" tIns="52578" rIns="105156" bIns="52578" rtlCol="0" anchor="ctr"/>
            <a:lstStyle/>
            <a:p>
              <a:pPr marL="0" marR="0" lvl="0" indent="0" algn="ctr" defTabSz="914400" rtl="0" eaLnBrk="1" fontAlgn="auto" latinLnBrk="0" hangingPunct="1">
                <a:lnSpc>
                  <a:spcPct val="100000"/>
                </a:lnSpc>
                <a:spcBef>
                  <a:spcPts val="0"/>
                </a:spcBef>
                <a:buClrTx/>
                <a:buSzTx/>
                <a:buFontTx/>
                <a:buNone/>
                <a:defRPr/>
              </a:pPr>
              <a:endParaRPr kumimoji="0" lang="zh-CN" altLang="en-US" sz="2070" b="0" i="0" u="none" strike="noStrike" kern="1200" cap="none" spc="0" normalizeH="0" noProof="0">
                <a:ln>
                  <a:noFill/>
                </a:ln>
                <a:solidFill>
                  <a:prstClr val="white"/>
                </a:solidFill>
                <a:effectLst/>
                <a:uLnTx/>
                <a:uFillTx/>
                <a:cs typeface="+mn-cs"/>
                <a:sym typeface="Arial" panose="020B0604020202020204" pitchFamily="34" charset="0"/>
              </a:endParaRPr>
            </a:p>
          </p:txBody>
        </p:sp>
      </p:grpSp>
      <p:sp>
        <p:nvSpPr>
          <p:cNvPr id="14" name="任意多边形: 形状 13"/>
          <p:cNvSpPr/>
          <p:nvPr>
            <p:custDataLst>
              <p:tags r:id="rId10"/>
            </p:custDataLst>
          </p:nvPr>
        </p:nvSpPr>
        <p:spPr>
          <a:xfrm>
            <a:off x="7321839" y="2194894"/>
            <a:ext cx="2380343" cy="638629"/>
          </a:xfrm>
          <a:custGeom>
            <a:avLst/>
            <a:gdLst>
              <a:gd name="connsiteX0" fmla="*/ 0 w 2380343"/>
              <a:gd name="connsiteY0" fmla="*/ 638629 h 638629"/>
              <a:gd name="connsiteX1" fmla="*/ 638629 w 2380343"/>
              <a:gd name="connsiteY1" fmla="*/ 0 h 638629"/>
              <a:gd name="connsiteX2" fmla="*/ 2380343 w 2380343"/>
              <a:gd name="connsiteY2" fmla="*/ 0 h 638629"/>
            </a:gdLst>
            <a:ahLst/>
            <a:cxnLst>
              <a:cxn ang="0">
                <a:pos x="connsiteX0" y="connsiteY0"/>
              </a:cxn>
              <a:cxn ang="0">
                <a:pos x="connsiteX1" y="connsiteY1"/>
              </a:cxn>
              <a:cxn ang="0">
                <a:pos x="connsiteX2" y="connsiteY2"/>
              </a:cxn>
            </a:cxnLst>
            <a:rect l="l" t="t" r="r" b="b"/>
            <a:pathLst>
              <a:path w="2380343" h="638629">
                <a:moveTo>
                  <a:pt x="0" y="638629"/>
                </a:moveTo>
                <a:lnTo>
                  <a:pt x="638629" y="0"/>
                </a:lnTo>
                <a:lnTo>
                  <a:pt x="2380343" y="0"/>
                </a:lnTo>
              </a:path>
            </a:pathLst>
          </a:custGeom>
          <a:noFill/>
          <a:ln>
            <a:gradFill flip="none" rotWithShape="1">
              <a:gsLst>
                <a:gs pos="0">
                  <a:schemeClr val="accent2"/>
                </a:gs>
                <a:gs pos="100000">
                  <a:schemeClr val="accent1"/>
                </a:gs>
              </a:gsLst>
              <a:lin ang="13500000" scaled="1"/>
              <a:tileRect/>
            </a:gra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custDataLst>
              <p:tags r:id="rId11"/>
            </p:custDataLst>
          </p:nvPr>
        </p:nvSpPr>
        <p:spPr>
          <a:xfrm flipH="1">
            <a:off x="2510146" y="2194894"/>
            <a:ext cx="2380343" cy="638629"/>
          </a:xfrm>
          <a:custGeom>
            <a:avLst/>
            <a:gdLst>
              <a:gd name="connsiteX0" fmla="*/ 0 w 2380343"/>
              <a:gd name="connsiteY0" fmla="*/ 638629 h 638629"/>
              <a:gd name="connsiteX1" fmla="*/ 638629 w 2380343"/>
              <a:gd name="connsiteY1" fmla="*/ 0 h 638629"/>
              <a:gd name="connsiteX2" fmla="*/ 2380343 w 2380343"/>
              <a:gd name="connsiteY2" fmla="*/ 0 h 638629"/>
            </a:gdLst>
            <a:ahLst/>
            <a:cxnLst>
              <a:cxn ang="0">
                <a:pos x="connsiteX0" y="connsiteY0"/>
              </a:cxn>
              <a:cxn ang="0">
                <a:pos x="connsiteX1" y="connsiteY1"/>
              </a:cxn>
              <a:cxn ang="0">
                <a:pos x="connsiteX2" y="connsiteY2"/>
              </a:cxn>
            </a:cxnLst>
            <a:rect l="l" t="t" r="r" b="b"/>
            <a:pathLst>
              <a:path w="2380343" h="638629">
                <a:moveTo>
                  <a:pt x="0" y="638629"/>
                </a:moveTo>
                <a:lnTo>
                  <a:pt x="638629" y="0"/>
                </a:lnTo>
                <a:lnTo>
                  <a:pt x="2380343" y="0"/>
                </a:lnTo>
              </a:path>
            </a:pathLst>
          </a:custGeom>
          <a:noFill/>
          <a:ln>
            <a:gradFill flip="none" rotWithShape="1">
              <a:gsLst>
                <a:gs pos="0">
                  <a:schemeClr val="accent2"/>
                </a:gs>
                <a:gs pos="100000">
                  <a:schemeClr val="accent1"/>
                </a:gs>
              </a:gsLst>
              <a:lin ang="13500000" scaled="1"/>
              <a:tileRect/>
            </a:gra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custDataLst>
              <p:tags r:id="rId12"/>
            </p:custDataLst>
          </p:nvPr>
        </p:nvSpPr>
        <p:spPr>
          <a:xfrm flipH="1" flipV="1">
            <a:off x="2510146" y="4668211"/>
            <a:ext cx="2380343" cy="638629"/>
          </a:xfrm>
          <a:custGeom>
            <a:avLst/>
            <a:gdLst>
              <a:gd name="connsiteX0" fmla="*/ 0 w 2380343"/>
              <a:gd name="connsiteY0" fmla="*/ 638629 h 638629"/>
              <a:gd name="connsiteX1" fmla="*/ 638629 w 2380343"/>
              <a:gd name="connsiteY1" fmla="*/ 0 h 638629"/>
              <a:gd name="connsiteX2" fmla="*/ 2380343 w 2380343"/>
              <a:gd name="connsiteY2" fmla="*/ 0 h 638629"/>
            </a:gdLst>
            <a:ahLst/>
            <a:cxnLst>
              <a:cxn ang="0">
                <a:pos x="connsiteX0" y="connsiteY0"/>
              </a:cxn>
              <a:cxn ang="0">
                <a:pos x="connsiteX1" y="connsiteY1"/>
              </a:cxn>
              <a:cxn ang="0">
                <a:pos x="connsiteX2" y="connsiteY2"/>
              </a:cxn>
            </a:cxnLst>
            <a:rect l="l" t="t" r="r" b="b"/>
            <a:pathLst>
              <a:path w="2380343" h="638629">
                <a:moveTo>
                  <a:pt x="0" y="638629"/>
                </a:moveTo>
                <a:lnTo>
                  <a:pt x="638629" y="0"/>
                </a:lnTo>
                <a:lnTo>
                  <a:pt x="2380343" y="0"/>
                </a:lnTo>
              </a:path>
            </a:pathLst>
          </a:custGeom>
          <a:noFill/>
          <a:ln>
            <a:gradFill flip="none" rotWithShape="1">
              <a:gsLst>
                <a:gs pos="0">
                  <a:schemeClr val="accent2"/>
                </a:gs>
                <a:gs pos="100000">
                  <a:schemeClr val="accent1"/>
                </a:gs>
              </a:gsLst>
              <a:lin ang="13500000" scaled="1"/>
              <a:tileRect/>
            </a:gra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custDataLst>
              <p:tags r:id="rId13"/>
            </p:custDataLst>
          </p:nvPr>
        </p:nvSpPr>
        <p:spPr>
          <a:xfrm>
            <a:off x="8094345" y="2313940"/>
            <a:ext cx="3791585" cy="2306955"/>
          </a:xfrm>
          <a:prstGeom prst="rect">
            <a:avLst/>
          </a:prstGeom>
          <a:noFill/>
        </p:spPr>
        <p:txBody>
          <a:bodyPr wrap="square" rtlCol="0">
            <a:spAutoFit/>
          </a:bodyPr>
          <a:lstStyle/>
          <a:p>
            <a:pPr marL="342900" indent="-342900" algn="just">
              <a:lnSpc>
                <a:spcPct val="120000"/>
              </a:lnSpc>
              <a:buFont typeface="Arial" panose="020B0604020202020204" pitchFamily="34" charset="0"/>
              <a:buChar char="•"/>
            </a:pPr>
            <a:r>
              <a:rPr lang="en-US" altLang="zh-CN" sz="2000">
                <a:solidFill>
                  <a:schemeClr val="bg1"/>
                </a:solidFill>
              </a:rPr>
              <a:t>Values of Min-max: Original Coordinates</a:t>
            </a:r>
            <a:endParaRPr lang="en-US" altLang="zh-CN" sz="2000">
              <a:solidFill>
                <a:schemeClr val="bg1"/>
              </a:solidFill>
            </a:endParaRPr>
          </a:p>
          <a:p>
            <a:pPr marL="342900" indent="-342900" algn="just">
              <a:lnSpc>
                <a:spcPct val="120000"/>
              </a:lnSpc>
              <a:buFont typeface="Arial" panose="020B0604020202020204" pitchFamily="34" charset="0"/>
              <a:buChar char="•"/>
            </a:pPr>
            <a:r>
              <a:rPr lang="en-US" altLang="zh-CN" sz="2000">
                <a:solidFill>
                  <a:schemeClr val="bg1"/>
                </a:solidFill>
              </a:rPr>
              <a:t>Improve the interpretability of the model to ensure that the model is solved without singular matrices</a:t>
            </a:r>
            <a:endParaRPr lang="en-US" altLang="zh-CN" sz="2000">
              <a:solidFill>
                <a:schemeClr val="bg1"/>
              </a:solidFill>
            </a:endParaRPr>
          </a:p>
        </p:txBody>
      </p:sp>
      <p:sp>
        <p:nvSpPr>
          <p:cNvPr id="24" name="文本框 23"/>
          <p:cNvSpPr txBox="1"/>
          <p:nvPr>
            <p:custDataLst>
              <p:tags r:id="rId14"/>
            </p:custDataLst>
          </p:nvPr>
        </p:nvSpPr>
        <p:spPr>
          <a:xfrm>
            <a:off x="993140" y="2313940"/>
            <a:ext cx="3307715" cy="1924685"/>
          </a:xfrm>
          <a:prstGeom prst="rect">
            <a:avLst/>
          </a:prstGeom>
          <a:noFill/>
        </p:spPr>
        <p:txBody>
          <a:bodyPr wrap="square" rtlCol="0">
            <a:noAutofit/>
          </a:bodyPr>
          <a:lstStyle/>
          <a:p>
            <a:pPr marL="342900" indent="-342900" algn="just">
              <a:lnSpc>
                <a:spcPct val="120000"/>
              </a:lnSpc>
              <a:buFont typeface="Arial" panose="020B0604020202020204" pitchFamily="34" charset="0"/>
              <a:buChar char="•"/>
            </a:pPr>
            <a:r>
              <a:rPr lang="zh-CN" altLang="en-US" sz="2000">
                <a:solidFill>
                  <a:schemeClr val="bg1"/>
                </a:solidFill>
                <a:latin typeface="Arial" panose="020B0604020202020204" pitchFamily="34" charset="0"/>
                <a:cs typeface="Arial" panose="020B0604020202020204" pitchFamily="34" charset="0"/>
              </a:rPr>
              <a:t>Iterate through all the coordinate value</a:t>
            </a:r>
            <a:endParaRPr lang="zh-CN" altLang="en-US" sz="2000">
              <a:solidFill>
                <a:schemeClr val="bg1"/>
              </a:solidFill>
              <a:latin typeface="Arial" panose="020B0604020202020204" pitchFamily="34" charset="0"/>
              <a:cs typeface="Arial" panose="020B0604020202020204" pitchFamily="34" charset="0"/>
            </a:endParaRPr>
          </a:p>
          <a:p>
            <a:pPr marL="342900" indent="-342900" algn="just">
              <a:lnSpc>
                <a:spcPct val="120000"/>
              </a:lnSpc>
              <a:buFont typeface="Arial" panose="020B0604020202020204" pitchFamily="34" charset="0"/>
              <a:buChar char="•"/>
            </a:pPr>
            <a:r>
              <a:rPr lang="en-US" altLang="zh-CN" sz="2000">
                <a:solidFill>
                  <a:schemeClr val="bg1"/>
                </a:solidFill>
                <a:latin typeface="Arial" panose="020B0604020202020204" pitchFamily="34" charset="0"/>
                <a:cs typeface="Arial" panose="020B0604020202020204" pitchFamily="34" charset="0"/>
              </a:rPr>
              <a:t>F</a:t>
            </a:r>
            <a:r>
              <a:rPr lang="zh-CN" altLang="en-US" sz="2000">
                <a:solidFill>
                  <a:schemeClr val="bg1"/>
                </a:solidFill>
                <a:latin typeface="Arial" panose="020B0604020202020204" pitchFamily="34" charset="0"/>
                <a:cs typeface="Arial" panose="020B0604020202020204" pitchFamily="34" charset="0"/>
              </a:rPr>
              <a:t>ind the respective maximum and minimum values</a:t>
            </a:r>
            <a:endParaRPr lang="zh-CN" altLang="en-US" sz="2000">
              <a:solidFill>
                <a:schemeClr val="bg1"/>
              </a:solidFill>
              <a:latin typeface="Arial" panose="020B0604020202020204" pitchFamily="34" charset="0"/>
              <a:cs typeface="Arial" panose="020B0604020202020204" pitchFamily="34" charset="0"/>
            </a:endParaRPr>
          </a:p>
        </p:txBody>
      </p:sp>
      <p:sp>
        <p:nvSpPr>
          <p:cNvPr id="25" name="文本框 24"/>
          <p:cNvSpPr txBox="1"/>
          <p:nvPr>
            <p:custDataLst>
              <p:tags r:id="rId15"/>
            </p:custDataLst>
          </p:nvPr>
        </p:nvSpPr>
        <p:spPr>
          <a:xfrm>
            <a:off x="1412240" y="5523865"/>
            <a:ext cx="9949180" cy="829945"/>
          </a:xfrm>
          <a:prstGeom prst="rect">
            <a:avLst/>
          </a:prstGeom>
          <a:noFill/>
        </p:spPr>
        <p:txBody>
          <a:bodyPr wrap="square" rtlCol="0">
            <a:spAutoFit/>
          </a:bodyPr>
          <a:lstStyle/>
          <a:p>
            <a:pPr algn="just">
              <a:lnSpc>
                <a:spcPct val="120000"/>
              </a:lnSpc>
            </a:pPr>
            <a:r>
              <a:rPr lang="zh-CN" altLang="en-US" sz="2000">
                <a:solidFill>
                  <a:schemeClr val="bg1"/>
                </a:solidFill>
                <a:latin typeface="Arial" panose="020B0604020202020204" pitchFamily="34" charset="0"/>
                <a:cs typeface="Arial" panose="020B0604020202020204" pitchFamily="34" charset="0"/>
              </a:rPr>
              <a:t>Maximising and minimising the coordinates allows for better interpretability of the model's coefficients or weights</a:t>
            </a:r>
            <a:endParaRPr lang="zh-CN" altLang="en-US" sz="2000">
              <a:solidFill>
                <a:schemeClr val="bg1"/>
              </a:solidFill>
              <a:latin typeface="Arial" panose="020B0604020202020204" pitchFamily="34" charset="0"/>
              <a:cs typeface="Arial" panose="020B0604020202020204" pitchFamily="34" charset="0"/>
            </a:endParaRPr>
          </a:p>
        </p:txBody>
      </p:sp>
      <p:pic>
        <p:nvPicPr>
          <p:cNvPr id="107" name="图片 106"/>
          <p:cNvPicPr/>
          <p:nvPr>
            <p:custDataLst>
              <p:tags r:id="rId16"/>
            </p:custDataLst>
          </p:nvPr>
        </p:nvPicPr>
        <p:blipFill>
          <a:blip r:embed="rId17"/>
          <a:stretch>
            <a:fillRect/>
          </a:stretch>
        </p:blipFill>
        <p:spPr>
          <a:xfrm>
            <a:off x="5269865" y="3388995"/>
            <a:ext cx="1636395" cy="72517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solidFill>
                  <a:schemeClr val="bg2"/>
                </a:solidFill>
                <a:latin typeface="Arial" panose="020B0604020202020204" pitchFamily="34" charset="0"/>
                <a:cs typeface="Arial" panose="020B0604020202020204" pitchFamily="34" charset="0"/>
                <a:sym typeface="+mn-ea"/>
              </a:rPr>
              <a:t>Modelling and solving</a:t>
            </a:r>
            <a:endParaRPr lang="zh-CN" altLang="en-US" dirty="0">
              <a:solidFill>
                <a:schemeClr val="bg2"/>
              </a:solidFill>
              <a:latin typeface="Arial" panose="020B0604020202020204" pitchFamily="34" charset="0"/>
              <a:cs typeface="Arial" panose="020B0604020202020204" pitchFamily="34" charset="0"/>
              <a:sym typeface="+mn-ea"/>
            </a:endParaRPr>
          </a:p>
        </p:txBody>
      </p:sp>
      <p:sp>
        <p:nvSpPr>
          <p:cNvPr id="3" name="椭圆 2"/>
          <p:cNvSpPr/>
          <p:nvPr>
            <p:custDataLst>
              <p:tags r:id="rId2"/>
            </p:custDataLst>
          </p:nvPr>
        </p:nvSpPr>
        <p:spPr>
          <a:xfrm>
            <a:off x="3408680" y="3522345"/>
            <a:ext cx="5512435" cy="1647190"/>
          </a:xfrm>
          <a:prstGeom prst="ellipse">
            <a:avLst/>
          </a:prstGeom>
          <a:gradFill flip="none" rotWithShape="1">
            <a:gsLst>
              <a:gs pos="23000">
                <a:srgbClr val="07A9EE">
                  <a:alpha val="0"/>
                </a:srgbClr>
              </a:gs>
              <a:gs pos="100000">
                <a:schemeClr val="accent5">
                  <a:alpha val="5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3"/>
            </p:custDataLst>
          </p:nvPr>
        </p:nvSpPr>
        <p:spPr>
          <a:xfrm>
            <a:off x="116840" y="1128395"/>
            <a:ext cx="3552825" cy="5169535"/>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sz="2000" dirty="0">
                <a:solidFill>
                  <a:schemeClr val="bg1"/>
                </a:solidFill>
              </a:rPr>
              <a:t>M</a:t>
            </a:r>
            <a:r>
              <a:rPr sz="2000" dirty="0">
                <a:solidFill>
                  <a:schemeClr val="bg1"/>
                </a:solidFill>
              </a:rPr>
              <a:t>easuring the distance or direction between multiple points and the target</a:t>
            </a:r>
            <a:endParaRPr sz="2000" dirty="0">
              <a:solidFill>
                <a:schemeClr val="bg1"/>
              </a:solidFill>
            </a:endParaRPr>
          </a:p>
          <a:p>
            <a:pPr marL="342900" indent="-342900" algn="l">
              <a:lnSpc>
                <a:spcPct val="150000"/>
              </a:lnSpc>
              <a:buFont typeface="Arial" panose="020B0604020202020204" pitchFamily="34" charset="0"/>
              <a:buChar char="•"/>
            </a:pPr>
            <a:endParaRPr sz="2000" dirty="0">
              <a:solidFill>
                <a:schemeClr val="bg1"/>
              </a:solidFill>
            </a:endParaRPr>
          </a:p>
          <a:p>
            <a:pPr marL="342900" indent="-342900" algn="l">
              <a:lnSpc>
                <a:spcPct val="150000"/>
              </a:lnSpc>
              <a:buFont typeface="Arial" panose="020B0604020202020204" pitchFamily="34" charset="0"/>
              <a:buChar char="•"/>
            </a:pPr>
            <a:r>
              <a:rPr lang="en-US" sz="2000" dirty="0">
                <a:solidFill>
                  <a:schemeClr val="bg1"/>
                </a:solidFill>
              </a:rPr>
              <a:t>D</a:t>
            </a:r>
            <a:r>
              <a:rPr sz="2000" dirty="0">
                <a:solidFill>
                  <a:schemeClr val="bg1"/>
                </a:solidFill>
              </a:rPr>
              <a:t>etermining the position of the target from these measurements</a:t>
            </a:r>
            <a:endParaRPr sz="2000" dirty="0">
              <a:solidFill>
                <a:schemeClr val="bg1"/>
              </a:solidFill>
            </a:endParaRPr>
          </a:p>
          <a:p>
            <a:pPr marL="342900" indent="-342900" algn="l">
              <a:lnSpc>
                <a:spcPct val="150000"/>
              </a:lnSpc>
              <a:buFont typeface="Arial" panose="020B0604020202020204" pitchFamily="34" charset="0"/>
              <a:buChar char="•"/>
            </a:pPr>
            <a:endParaRPr sz="2000" dirty="0">
              <a:solidFill>
                <a:schemeClr val="bg1"/>
              </a:solidFill>
            </a:endParaRPr>
          </a:p>
          <a:p>
            <a:pPr marL="342900" indent="-342900" algn="l">
              <a:lnSpc>
                <a:spcPct val="150000"/>
              </a:lnSpc>
              <a:buFont typeface="Arial" panose="020B0604020202020204" pitchFamily="34" charset="0"/>
              <a:buChar char="•"/>
            </a:pPr>
            <a:r>
              <a:rPr sz="2000" dirty="0">
                <a:solidFill>
                  <a:schemeClr val="bg1"/>
                </a:solidFill>
              </a:rPr>
              <a:t>Widely used in geographic surveying, navigation systems</a:t>
            </a:r>
            <a:endParaRPr sz="2000" dirty="0">
              <a:solidFill>
                <a:schemeClr val="bg1"/>
              </a:solidFill>
            </a:endParaRPr>
          </a:p>
        </p:txBody>
      </p:sp>
      <p:pic>
        <p:nvPicPr>
          <p:cNvPr id="8" name="图片 1"/>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tretch>
            <a:fillRect/>
          </a:stretch>
        </p:blipFill>
        <p:spPr>
          <a:xfrm>
            <a:off x="3624580" y="1299210"/>
            <a:ext cx="5080000" cy="3455035"/>
          </a:xfrm>
          <a:prstGeom prst="rect">
            <a:avLst/>
          </a:prstGeom>
          <a:noFill/>
          <a:ln>
            <a:noFill/>
          </a:ln>
        </p:spPr>
      </p:pic>
      <p:sp>
        <p:nvSpPr>
          <p:cNvPr id="5" name="文本框 4"/>
          <p:cNvSpPr txBox="1"/>
          <p:nvPr>
            <p:custDataLst>
              <p:tags r:id="rId6"/>
            </p:custDataLst>
          </p:nvPr>
        </p:nvSpPr>
        <p:spPr>
          <a:xfrm>
            <a:off x="8505825" y="1767205"/>
            <a:ext cx="3685540" cy="3322955"/>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zh-CN" altLang="en-US" sz="2000">
                <a:sym typeface="+mn-ea"/>
              </a:rPr>
              <a:t>Principle: </a:t>
            </a:r>
            <a:r>
              <a:rPr lang="en-US" altLang="zh-CN" sz="2000">
                <a:sym typeface="+mn-ea"/>
              </a:rPr>
              <a:t> </a:t>
            </a:r>
            <a:r>
              <a:rPr lang="zh-CN" altLang="en-US" sz="2000">
                <a:sym typeface="+mn-ea"/>
              </a:rPr>
              <a:t>Using the properties of geometric triangles</a:t>
            </a:r>
            <a:endParaRPr lang="zh-CN" altLang="en-US" sz="2000"/>
          </a:p>
          <a:p>
            <a:pPr marL="342900" indent="-342900" algn="l">
              <a:lnSpc>
                <a:spcPct val="150000"/>
              </a:lnSpc>
              <a:buFont typeface="Arial" panose="020B0604020202020204" pitchFamily="34" charset="0"/>
              <a:buChar char="•"/>
            </a:pPr>
            <a:endParaRPr sz="2000" dirty="0">
              <a:solidFill>
                <a:schemeClr val="bg1"/>
              </a:solidFill>
            </a:endParaRPr>
          </a:p>
          <a:p>
            <a:pPr marL="342900" indent="-342900" algn="l">
              <a:lnSpc>
                <a:spcPct val="150000"/>
              </a:lnSpc>
              <a:buFont typeface="Arial" panose="020B0604020202020204" pitchFamily="34" charset="0"/>
              <a:buChar char="•"/>
            </a:pPr>
            <a:r>
              <a:rPr sz="2000" dirty="0">
                <a:solidFill>
                  <a:schemeClr val="bg1"/>
                </a:solidFill>
              </a:rPr>
              <a:t>Advantage: </a:t>
            </a:r>
            <a:r>
              <a:rPr lang="en-US" sz="2000" dirty="0">
                <a:solidFill>
                  <a:schemeClr val="bg1"/>
                </a:solidFill>
              </a:rPr>
              <a:t> Determination of target location without a priori information</a:t>
            </a:r>
            <a:endParaRPr lang="en-US" sz="2000" dirty="0">
              <a:solidFill>
                <a:schemeClr val="bg1"/>
              </a:solidFill>
            </a:endParaRPr>
          </a:p>
        </p:txBody>
      </p:sp>
      <p:sp>
        <p:nvSpPr>
          <p:cNvPr id="42" name="文本框 41"/>
          <p:cNvSpPr txBox="1"/>
          <p:nvPr>
            <p:custDataLst>
              <p:tags r:id="rId7"/>
            </p:custDataLst>
          </p:nvPr>
        </p:nvSpPr>
        <p:spPr>
          <a:xfrm>
            <a:off x="4451985" y="5262245"/>
            <a:ext cx="3730625" cy="368300"/>
          </a:xfrm>
          <a:prstGeom prst="rect">
            <a:avLst/>
          </a:prstGeom>
          <a:noFill/>
        </p:spPr>
        <p:txBody>
          <a:bodyPr wrap="square" rtlCol="0" anchor="t">
            <a:spAutoFit/>
          </a:bodyPr>
          <a:lstStyle/>
          <a:p>
            <a:r>
              <a:rPr lang="zh-CN" altLang="en-US">
                <a:solidFill>
                  <a:srgbClr val="160B11"/>
                </a:solidFill>
              </a:rPr>
              <a:t>Multilateral Positioning Schematic</a:t>
            </a:r>
            <a:endParaRPr lang="zh-CN" altLang="en-US">
              <a:solidFill>
                <a:srgbClr val="160B1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solidFill>
                  <a:schemeClr val="bg2"/>
                </a:solidFill>
                <a:latin typeface="Arial" panose="020B0604020202020204" pitchFamily="34" charset="0"/>
                <a:cs typeface="Arial" panose="020B0604020202020204" pitchFamily="34" charset="0"/>
                <a:sym typeface="+mn-ea"/>
              </a:rPr>
              <a:t>Modelling and solving</a:t>
            </a:r>
            <a:r>
              <a:rPr lang="en-US" altLang="zh-CN" dirty="0">
                <a:solidFill>
                  <a:schemeClr val="bg2"/>
                </a:solidFill>
                <a:latin typeface="Arial" panose="020B0604020202020204" pitchFamily="34" charset="0"/>
                <a:cs typeface="Arial" panose="020B0604020202020204" pitchFamily="34" charset="0"/>
                <a:sym typeface="+mn-ea"/>
              </a:rPr>
              <a:t>——Least Squares</a:t>
            </a:r>
            <a:endParaRPr lang="en-US" altLang="zh-CN" dirty="0">
              <a:solidFill>
                <a:schemeClr val="bg2"/>
              </a:solidFill>
              <a:latin typeface="Arial" panose="020B0604020202020204" pitchFamily="34" charset="0"/>
              <a:cs typeface="Arial" panose="020B0604020202020204" pitchFamily="34" charset="0"/>
              <a:sym typeface="+mn-ea"/>
            </a:endParaRPr>
          </a:p>
        </p:txBody>
      </p:sp>
      <p:graphicFrame>
        <p:nvGraphicFramePr>
          <p:cNvPr id="6" name="对象 5">
            <a:hlinkClick r:id="" action="ppaction://ole?verb=0"/>
          </p:cNvPr>
          <p:cNvGraphicFramePr>
            <a:graphicFrameLocks noChangeAspect="1"/>
          </p:cNvGraphicFramePr>
          <p:nvPr/>
        </p:nvGraphicFramePr>
        <p:xfrm>
          <a:off x="669925" y="3061335"/>
          <a:ext cx="1231900" cy="551180"/>
        </p:xfrm>
        <a:graphic>
          <a:graphicData uri="http://schemas.openxmlformats.org/presentationml/2006/ole">
            <mc:AlternateContent xmlns:mc="http://schemas.openxmlformats.org/markup-compatibility/2006">
              <mc:Choice xmlns:v="urn:schemas-microsoft-com:vml" Requires="v">
                <p:oleObj spid="_x0000_s3" name="" r:id="rId2" imgW="482600" imgH="215900" progId="Equation.KSEE3">
                  <p:embed/>
                </p:oleObj>
              </mc:Choice>
              <mc:Fallback>
                <p:oleObj name="" r:id="rId2" imgW="482600" imgH="215900" progId="Equation.KSEE3">
                  <p:embed/>
                  <p:pic>
                    <p:nvPicPr>
                      <p:cNvPr id="0" name="图片 1024"/>
                      <p:cNvPicPr/>
                      <p:nvPr/>
                    </p:nvPicPr>
                    <p:blipFill>
                      <a:blip r:embed="rId3"/>
                      <a:stretch>
                        <a:fillRect/>
                      </a:stretch>
                    </p:blipFill>
                    <p:spPr>
                      <a:xfrm>
                        <a:off x="669925" y="3061335"/>
                        <a:ext cx="1231900" cy="551180"/>
                      </a:xfrm>
                      <a:prstGeom prst="rect">
                        <a:avLst/>
                      </a:prstGeom>
                    </p:spPr>
                  </p:pic>
                </p:oleObj>
              </mc:Fallback>
            </mc:AlternateContent>
          </a:graphicData>
        </a:graphic>
      </p:graphicFrame>
      <p:cxnSp>
        <p:nvCxnSpPr>
          <p:cNvPr id="7" name="直接箭头连接符 6"/>
          <p:cNvCxnSpPr/>
          <p:nvPr/>
        </p:nvCxnSpPr>
        <p:spPr>
          <a:xfrm>
            <a:off x="2157730" y="3342005"/>
            <a:ext cx="4518025" cy="10160"/>
          </a:xfrm>
          <a:prstGeom prst="straightConnector1">
            <a:avLst/>
          </a:prstGeom>
          <a:ln>
            <a:solidFill>
              <a:srgbClr val="160B11"/>
            </a:solidFill>
            <a:tailEnd type="arrow" w="med" len="med"/>
          </a:ln>
        </p:spPr>
        <p:style>
          <a:lnRef idx="3">
            <a:schemeClr val="accent1"/>
          </a:lnRef>
          <a:fillRef idx="0">
            <a:srgbClr val="FFFFFF"/>
          </a:fillRef>
          <a:effectRef idx="0">
            <a:srgbClr val="FFFFFF"/>
          </a:effectRef>
          <a:fontRef idx="minor">
            <a:schemeClr val="tx1"/>
          </a:fontRef>
        </p:style>
      </p:cxnSp>
      <p:graphicFrame>
        <p:nvGraphicFramePr>
          <p:cNvPr id="9" name="对象 8">
            <a:hlinkClick r:id="" action="ppaction://ole?verb=0"/>
          </p:cNvPr>
          <p:cNvGraphicFramePr>
            <a:graphicFrameLocks noChangeAspect="1"/>
          </p:cNvGraphicFramePr>
          <p:nvPr/>
        </p:nvGraphicFramePr>
        <p:xfrm>
          <a:off x="2169795" y="2704465"/>
          <a:ext cx="4315460" cy="536575"/>
        </p:xfrm>
        <a:graphic>
          <a:graphicData uri="http://schemas.openxmlformats.org/presentationml/2006/ole">
            <mc:AlternateContent xmlns:mc="http://schemas.openxmlformats.org/markup-compatibility/2006">
              <mc:Choice xmlns:v="urn:schemas-microsoft-com:vml" Requires="v">
                <p:oleObj spid="_x0000_s4" name="" r:id="rId4" imgW="2349500" imgH="292100" progId="Equation.KSEE3">
                  <p:embed/>
                </p:oleObj>
              </mc:Choice>
              <mc:Fallback>
                <p:oleObj name="" r:id="rId4" imgW="2349500" imgH="292100" progId="Equation.KSEE3">
                  <p:embed/>
                  <p:pic>
                    <p:nvPicPr>
                      <p:cNvPr id="0" name="图片 1025"/>
                      <p:cNvPicPr/>
                      <p:nvPr/>
                    </p:nvPicPr>
                    <p:blipFill>
                      <a:blip r:embed="rId5"/>
                      <a:stretch>
                        <a:fillRect/>
                      </a:stretch>
                    </p:blipFill>
                    <p:spPr>
                      <a:xfrm>
                        <a:off x="2169795" y="2704465"/>
                        <a:ext cx="4315460" cy="536575"/>
                      </a:xfrm>
                      <a:prstGeom prst="rect">
                        <a:avLst/>
                      </a:prstGeom>
                    </p:spPr>
                  </p:pic>
                </p:oleObj>
              </mc:Fallback>
            </mc:AlternateContent>
          </a:graphicData>
        </a:graphic>
      </p:graphicFrame>
      <p:pic>
        <p:nvPicPr>
          <p:cNvPr id="102" name="图片 101"/>
          <p:cNvPicPr/>
          <p:nvPr>
            <p:custDataLst>
              <p:tags r:id="rId6"/>
            </p:custDataLst>
          </p:nvPr>
        </p:nvPicPr>
        <p:blipFill>
          <a:blip r:embed="rId7"/>
          <a:stretch>
            <a:fillRect/>
          </a:stretch>
        </p:blipFill>
        <p:spPr>
          <a:xfrm>
            <a:off x="7001510" y="2472055"/>
            <a:ext cx="4598035" cy="1598930"/>
          </a:xfrm>
          <a:prstGeom prst="rect">
            <a:avLst/>
          </a:prstGeom>
          <a:noFill/>
          <a:ln w="9525">
            <a:noFill/>
          </a:ln>
        </p:spPr>
      </p:pic>
      <p:graphicFrame>
        <p:nvGraphicFramePr>
          <p:cNvPr id="10" name="对象 9">
            <a:hlinkClick r:id="" action="ppaction://ole?verb=0"/>
          </p:cNvPr>
          <p:cNvGraphicFramePr>
            <a:graphicFrameLocks noChangeAspect="1"/>
          </p:cNvGraphicFramePr>
          <p:nvPr/>
        </p:nvGraphicFramePr>
        <p:xfrm>
          <a:off x="669925" y="4639945"/>
          <a:ext cx="1655445" cy="402590"/>
        </p:xfrm>
        <a:graphic>
          <a:graphicData uri="http://schemas.openxmlformats.org/presentationml/2006/ole">
            <mc:AlternateContent xmlns:mc="http://schemas.openxmlformats.org/markup-compatibility/2006">
              <mc:Choice xmlns:v="urn:schemas-microsoft-com:vml" Requires="v">
                <p:oleObj spid="_x0000_s5" name="" r:id="rId8" imgW="939800" imgH="228600" progId="Equation.KSEE3">
                  <p:embed/>
                </p:oleObj>
              </mc:Choice>
              <mc:Fallback>
                <p:oleObj name="" r:id="rId8" imgW="939800" imgH="228600" progId="Equation.KSEE3">
                  <p:embed/>
                  <p:pic>
                    <p:nvPicPr>
                      <p:cNvPr id="0" name="图片 1026"/>
                      <p:cNvPicPr/>
                      <p:nvPr/>
                    </p:nvPicPr>
                    <p:blipFill>
                      <a:blip r:embed="rId9"/>
                      <a:stretch>
                        <a:fillRect/>
                      </a:stretch>
                    </p:blipFill>
                    <p:spPr>
                      <a:xfrm>
                        <a:off x="669925" y="4639945"/>
                        <a:ext cx="1655445" cy="402590"/>
                      </a:xfrm>
                      <a:prstGeom prst="rect">
                        <a:avLst/>
                      </a:prstGeom>
                    </p:spPr>
                  </p:pic>
                </p:oleObj>
              </mc:Fallback>
            </mc:AlternateContent>
          </a:graphicData>
        </a:graphic>
      </p:graphicFrame>
      <p:sp>
        <p:nvSpPr>
          <p:cNvPr id="11" name="文本框 10"/>
          <p:cNvSpPr txBox="1"/>
          <p:nvPr/>
        </p:nvSpPr>
        <p:spPr>
          <a:xfrm>
            <a:off x="2325370" y="4639945"/>
            <a:ext cx="9146540" cy="398780"/>
          </a:xfrm>
          <a:prstGeom prst="rect">
            <a:avLst/>
          </a:prstGeom>
          <a:noFill/>
        </p:spPr>
        <p:txBody>
          <a:bodyPr wrap="square" rtlCol="0" anchor="t">
            <a:spAutoFit/>
          </a:bodyPr>
          <a:lstStyle/>
          <a:p>
            <a:pPr algn="just"/>
            <a:r>
              <a:rPr lang="en-US" altLang="zh-CN" sz="2000">
                <a:solidFill>
                  <a:srgbClr val="160B11"/>
                </a:solidFill>
                <a:sym typeface="+mn-ea"/>
              </a:rPr>
              <a:t>denotes the distance between the point to be predicted and the detected point. </a:t>
            </a:r>
            <a:endParaRPr lang="en-US" altLang="zh-CN" sz="2000">
              <a:solidFill>
                <a:srgbClr val="160B11"/>
              </a:solidFill>
              <a:sym typeface="+mn-ea"/>
            </a:endParaRPr>
          </a:p>
        </p:txBody>
      </p:sp>
      <p:sp>
        <p:nvSpPr>
          <p:cNvPr id="15" name="文本框 14"/>
          <p:cNvSpPr txBox="1"/>
          <p:nvPr/>
        </p:nvSpPr>
        <p:spPr>
          <a:xfrm>
            <a:off x="669925" y="1388745"/>
            <a:ext cx="9991090" cy="460375"/>
          </a:xfrm>
          <a:prstGeom prst="rect">
            <a:avLst/>
          </a:prstGeom>
          <a:noFill/>
        </p:spPr>
        <p:txBody>
          <a:bodyPr wrap="square" rtlCol="0" anchor="t">
            <a:spAutoFit/>
          </a:bodyPr>
          <a:lstStyle/>
          <a:p>
            <a:pPr algn="just"/>
            <a:r>
              <a:rPr lang="en-US" altLang="zh-CN" sz="2400" b="1">
                <a:solidFill>
                  <a:srgbClr val="160B11"/>
                </a:solidFill>
              </a:rPr>
              <a:t>1) </a:t>
            </a:r>
            <a:r>
              <a:rPr lang="zh-CN" altLang="en-US" sz="2400" b="1">
                <a:solidFill>
                  <a:srgbClr val="160B11"/>
                </a:solidFill>
              </a:rPr>
              <a:t>System of Representation Equations with Unknown Parameters</a:t>
            </a:r>
            <a:r>
              <a:rPr lang="en-US" altLang="zh-CN" sz="2400" b="1">
                <a:solidFill>
                  <a:srgbClr val="160B11"/>
                </a:solidFill>
              </a:rPr>
              <a:t>:</a:t>
            </a:r>
            <a:endParaRPr lang="en-US" altLang="zh-CN" sz="2400" b="1">
              <a:solidFill>
                <a:srgbClr val="160B1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solidFill>
                  <a:schemeClr val="bg2"/>
                </a:solidFill>
                <a:latin typeface="Arial" panose="020B0604020202020204" pitchFamily="34" charset="0"/>
                <a:cs typeface="Arial" panose="020B0604020202020204" pitchFamily="34" charset="0"/>
                <a:sym typeface="+mn-ea"/>
              </a:rPr>
              <a:t>Modelling and solving</a:t>
            </a:r>
            <a:r>
              <a:rPr lang="en-US" altLang="zh-CN" dirty="0">
                <a:solidFill>
                  <a:schemeClr val="bg2"/>
                </a:solidFill>
                <a:latin typeface="Arial" panose="020B0604020202020204" pitchFamily="34" charset="0"/>
                <a:cs typeface="Arial" panose="020B0604020202020204" pitchFamily="34" charset="0"/>
                <a:sym typeface="+mn-ea"/>
              </a:rPr>
              <a:t>——Least Squares</a:t>
            </a:r>
            <a:endParaRPr lang="en-US" altLang="zh-CN" dirty="0">
              <a:solidFill>
                <a:schemeClr val="bg2"/>
              </a:solidFill>
              <a:latin typeface="Arial" panose="020B0604020202020204" pitchFamily="34" charset="0"/>
              <a:cs typeface="Arial" panose="020B0604020202020204" pitchFamily="34" charset="0"/>
              <a:sym typeface="+mn-ea"/>
            </a:endParaRPr>
          </a:p>
        </p:txBody>
      </p:sp>
      <p:pic>
        <p:nvPicPr>
          <p:cNvPr id="4" name="图片 3"/>
          <p:cNvPicPr>
            <a:picLocks noChangeAspect="1"/>
          </p:cNvPicPr>
          <p:nvPr/>
        </p:nvPicPr>
        <p:blipFill>
          <a:blip r:embed="rId2"/>
          <a:stretch>
            <a:fillRect/>
          </a:stretch>
        </p:blipFill>
        <p:spPr>
          <a:xfrm>
            <a:off x="212090" y="3208020"/>
            <a:ext cx="11979910" cy="163322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669925" y="1852295"/>
                <a:ext cx="10721975" cy="843280"/>
              </a:xfrm>
              <a:prstGeom prst="rect">
                <a:avLst/>
              </a:prstGeom>
              <a:noFill/>
            </p:spPr>
            <p:txBody>
              <a:bodyPr wrap="square" rtlCol="0" anchor="t">
                <a:spAutoFit/>
              </a:bodyPr>
              <a:lstStyle/>
              <a:p>
                <a:pPr algn="just"/>
                <a:r>
                  <a:rPr lang="zh-CN" altLang="en-US" sz="2400">
                    <a:solidFill>
                      <a:srgbClr val="160B11"/>
                    </a:solidFill>
                    <a:latin typeface="Arial" panose="020B0604020202020204" pitchFamily="34" charset="0"/>
                    <a:cs typeface="Arial" panose="020B0604020202020204" pitchFamily="34" charset="0"/>
                  </a:rPr>
                  <a:t>Achieve elimination of the square power of the positional parameter in the system of equations</a:t>
                </a:r>
                <a:r>
                  <a:rPr lang="en-US" altLang="zh-CN" sz="2400">
                    <a:solidFill>
                      <a:srgbClr val="160B11"/>
                    </a:solidFill>
                    <a:latin typeface="Arial" panose="020B0604020202020204" pitchFamily="34" charset="0"/>
                    <a:cs typeface="Arial" panose="020B0604020202020204" pitchFamily="34" charset="0"/>
                  </a:rPr>
                  <a:t>  </a:t>
                </a:r>
                <a14:m>
                  <m:oMath xmlns:m="http://schemas.openxmlformats.org/officeDocument/2006/math">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𝑥</m:t>
                        </m:r>
                      </m:e>
                      <m:sup>
                        <m:r>
                          <a:rPr lang="en-US" altLang="zh-CN" sz="2400" i="1">
                            <a:solidFill>
                              <a:srgbClr val="160B11"/>
                            </a:solidFill>
                            <a:latin typeface="Cambria Math" panose="02040503050406030204" pitchFamily="18" charset="0"/>
                            <a:cs typeface="Cambria Math" panose="02040503050406030204" pitchFamily="18" charset="0"/>
                          </a:rPr>
                          <m:t>2</m:t>
                        </m:r>
                      </m:sup>
                    </m:sSup>
                    <m:r>
                      <a:rPr lang="en-US" altLang="zh-CN" sz="2400" i="1">
                        <a:solidFill>
                          <a:srgbClr val="160B11"/>
                        </a:solidFill>
                        <a:latin typeface="Cambria Math" panose="02040503050406030204" pitchFamily="18" charset="0"/>
                        <a:cs typeface="Cambria Math" panose="02040503050406030204" pitchFamily="18" charset="0"/>
                      </a:rPr>
                      <m:t>+</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𝑦</m:t>
                        </m:r>
                      </m:e>
                      <m:sup>
                        <m:r>
                          <a:rPr lang="en-US" altLang="zh-CN" sz="2400" i="1">
                            <a:solidFill>
                              <a:srgbClr val="160B11"/>
                            </a:solidFill>
                            <a:latin typeface="Cambria Math" panose="02040503050406030204" pitchFamily="18" charset="0"/>
                            <a:cs typeface="Cambria Math" panose="02040503050406030204" pitchFamily="18" charset="0"/>
                          </a:rPr>
                          <m:t>2</m:t>
                        </m:r>
                      </m:sup>
                    </m:sSup>
                    <m:r>
                      <a:rPr lang="en-US" altLang="zh-CN" sz="2400" i="1">
                        <a:solidFill>
                          <a:srgbClr val="160B11"/>
                        </a:solidFill>
                        <a:latin typeface="Cambria Math" panose="02040503050406030204" pitchFamily="18" charset="0"/>
                        <a:cs typeface="Cambria Math" panose="02040503050406030204" pitchFamily="18" charset="0"/>
                      </a:rPr>
                      <m:t>+</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𝑧</m:t>
                        </m:r>
                      </m:e>
                      <m:sup>
                        <m:r>
                          <a:rPr lang="en-US" altLang="zh-CN" sz="2400" i="1">
                            <a:solidFill>
                              <a:srgbClr val="160B11"/>
                            </a:solidFill>
                            <a:latin typeface="Cambria Math" panose="02040503050406030204" pitchFamily="18" charset="0"/>
                            <a:cs typeface="Cambria Math" panose="02040503050406030204" pitchFamily="18" charset="0"/>
                          </a:rPr>
                          <m:t>2</m:t>
                        </m:r>
                      </m:sup>
                    </m:sSup>
                  </m:oMath>
                </a14:m>
                <a:r>
                  <a:rPr lang="zh-CN" altLang="en-US" sz="2400">
                    <a:solidFill>
                      <a:srgbClr val="160B11"/>
                    </a:solidFill>
                    <a:latin typeface="Arial" panose="020B0604020202020204" pitchFamily="34" charset="0"/>
                    <a:cs typeface="Arial" panose="020B0604020202020204" pitchFamily="34" charset="0"/>
                    <a:sym typeface="+mn-ea"/>
                  </a:rPr>
                  <a:t>：</a:t>
                </a:r>
                <a:endParaRPr lang="zh-CN" altLang="en-US" sz="2400" i="1">
                  <a:solidFill>
                    <a:srgbClr val="160B11"/>
                  </a:solidFill>
                  <a:latin typeface="Arial" panose="020B0604020202020204" pitchFamily="34" charset="0"/>
                  <a:cs typeface="Arial" panose="020B0604020202020204" pitchFamily="34" charset="0"/>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669925" y="1852295"/>
                <a:ext cx="10721975" cy="84328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solidFill>
                  <a:schemeClr val="bg2"/>
                </a:solidFill>
                <a:latin typeface="Arial" panose="020B0604020202020204" pitchFamily="34" charset="0"/>
                <a:cs typeface="Arial" panose="020B0604020202020204" pitchFamily="34" charset="0"/>
                <a:sym typeface="+mn-ea"/>
              </a:rPr>
              <a:t>Modelling and solving</a:t>
            </a:r>
            <a:r>
              <a:rPr lang="en-US" altLang="zh-CN" dirty="0">
                <a:solidFill>
                  <a:schemeClr val="bg2"/>
                </a:solidFill>
                <a:latin typeface="Arial" panose="020B0604020202020204" pitchFamily="34" charset="0"/>
                <a:cs typeface="Arial" panose="020B0604020202020204" pitchFamily="34" charset="0"/>
                <a:sym typeface="+mn-ea"/>
              </a:rPr>
              <a:t>——Least Squares</a:t>
            </a:r>
            <a:endParaRPr lang="en-US" altLang="zh-CN" dirty="0">
              <a:solidFill>
                <a:schemeClr val="bg2"/>
              </a:solidFill>
              <a:latin typeface="Arial" panose="020B0604020202020204" pitchFamily="34" charset="0"/>
              <a:cs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3" name="文本框 2"/>
              <p:cNvSpPr txBox="1"/>
              <p:nvPr/>
            </p:nvSpPr>
            <p:spPr>
              <a:xfrm>
                <a:off x="793750" y="1648460"/>
                <a:ext cx="10603865" cy="460375"/>
              </a:xfrm>
              <a:prstGeom prst="rect">
                <a:avLst/>
              </a:prstGeom>
              <a:noFill/>
            </p:spPr>
            <p:txBody>
              <a:bodyPr wrap="square" rtlCol="0" anchor="t">
                <a:spAutoFit/>
              </a:bodyPr>
              <a:lstStyle/>
              <a:p>
                <a:pPr algn="just"/>
                <a:r>
                  <a:rPr lang="zh-CN" altLang="en-US" sz="2400">
                    <a:solidFill>
                      <a:srgbClr val="160B11"/>
                    </a:solidFill>
                    <a:latin typeface="Arial" panose="020B0604020202020204" pitchFamily="34" charset="0"/>
                    <a:cs typeface="Arial" panose="020B0604020202020204" pitchFamily="34" charset="0"/>
                  </a:rPr>
                  <a:t>The matrix representation of this system of equations takes the form:</a:t>
                </a:r>
                <a:r>
                  <a:rPr lang="en-US" altLang="zh-CN" sz="2400">
                    <a:solidFill>
                      <a:srgbClr val="160B11"/>
                    </a:solidFill>
                    <a:latin typeface="Arial" panose="020B0604020202020204" pitchFamily="34" charset="0"/>
                    <a:cs typeface="Arial" panose="020B0604020202020204" pitchFamily="34" charset="0"/>
                  </a:rPr>
                  <a:t> </a:t>
                </a:r>
                <a14:m>
                  <m:oMath xmlns:m="http://schemas.openxmlformats.org/officeDocument/2006/math">
                    <m:r>
                      <a:rPr lang="en-US" altLang="zh-CN" sz="2400" i="1">
                        <a:solidFill>
                          <a:srgbClr val="160B11"/>
                        </a:solidFill>
                        <a:latin typeface="Cambria Math" panose="02040503050406030204" pitchFamily="18" charset="0"/>
                        <a:cs typeface="Cambria Math" panose="02040503050406030204" pitchFamily="18" charset="0"/>
                      </a:rPr>
                      <m:t>𝐴𝑋</m:t>
                    </m:r>
                    <m:r>
                      <a:rPr lang="en-US" altLang="zh-CN" sz="2400" i="1">
                        <a:solidFill>
                          <a:srgbClr val="160B11"/>
                        </a:solidFill>
                        <a:latin typeface="Cambria Math" panose="02040503050406030204" pitchFamily="18"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𝐵</m:t>
                    </m:r>
                  </m:oMath>
                </a14:m>
                <a:endParaRPr lang="en-US" altLang="zh-CN" sz="2400" i="1">
                  <a:solidFill>
                    <a:srgbClr val="160B11"/>
                  </a:solidFill>
                  <a:latin typeface="Cambria Math" panose="02040503050406030204" pitchFamily="18"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793750" y="1648460"/>
                <a:ext cx="10603865" cy="460375"/>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256790" y="2385695"/>
            <a:ext cx="7679055" cy="35769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884987" y="1977359"/>
            <a:ext cx="7415530" cy="2431482"/>
            <a:chOff x="5128692" y="1466819"/>
            <a:chExt cx="7415530" cy="2431482"/>
          </a:xfrm>
        </p:grpSpPr>
        <p:cxnSp>
          <p:nvCxnSpPr>
            <p:cNvPr id="6" name="直接连接符 5"/>
            <p:cNvCxnSpPr/>
            <p:nvPr>
              <p:custDataLst>
                <p:tags r:id="rId2"/>
              </p:custDataLst>
            </p:nvPr>
          </p:nvCxnSpPr>
          <p:spPr>
            <a:xfrm>
              <a:off x="6327271" y="1466819"/>
              <a:ext cx="4445" cy="2382520"/>
            </a:xfrm>
            <a:prstGeom prst="line">
              <a:avLst/>
            </a:prstGeom>
            <a:ln w="12700" cap="rnd">
              <a:solidFill>
                <a:schemeClr val="lt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3"/>
              </p:custDataLst>
            </p:nvPr>
          </p:nvSpPr>
          <p:spPr bwMode="auto">
            <a:xfrm>
              <a:off x="6327271" y="1466819"/>
              <a:ext cx="5191629" cy="53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800" dirty="0">
                  <a:solidFill>
                    <a:schemeClr val="bg1"/>
                  </a:solidFill>
                  <a:cs typeface="+mn-ea"/>
                  <a:sym typeface="+mn-lt"/>
                </a:rPr>
                <a:t>Experimental Principle</a:t>
              </a:r>
              <a:endParaRPr lang="en-US" altLang="zh-CN" sz="2800" dirty="0">
                <a:solidFill>
                  <a:schemeClr val="bg1"/>
                </a:solidFill>
                <a:cs typeface="+mn-ea"/>
                <a:sym typeface="+mn-lt"/>
              </a:endParaRPr>
            </a:p>
          </p:txBody>
        </p:sp>
        <p:sp>
          <p:nvSpPr>
            <p:cNvPr id="10" name="矩形 9"/>
            <p:cNvSpPr/>
            <p:nvPr>
              <p:custDataLst>
                <p:tags r:id="rId4"/>
              </p:custDataLst>
            </p:nvPr>
          </p:nvSpPr>
          <p:spPr bwMode="auto">
            <a:xfrm>
              <a:off x="6327271" y="2416459"/>
              <a:ext cx="5191629" cy="53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2800" dirty="0">
                  <a:solidFill>
                    <a:schemeClr val="bg1"/>
                  </a:solidFill>
                  <a:cs typeface="+mn-ea"/>
                  <a:sym typeface="+mn-lt"/>
                </a:rPr>
                <a:t>Experimental Procedure</a:t>
              </a:r>
              <a:endParaRPr lang="en-US" altLang="zh-CN" sz="2800" dirty="0">
                <a:solidFill>
                  <a:schemeClr val="bg1"/>
                </a:solidFill>
                <a:cs typeface="+mn-ea"/>
                <a:sym typeface="+mn-lt"/>
              </a:endParaRPr>
            </a:p>
          </p:txBody>
        </p:sp>
        <p:sp>
          <p:nvSpPr>
            <p:cNvPr id="11" name="矩形 10"/>
            <p:cNvSpPr/>
            <p:nvPr>
              <p:custDataLst>
                <p:tags r:id="rId5"/>
              </p:custDataLst>
            </p:nvPr>
          </p:nvSpPr>
          <p:spPr bwMode="auto">
            <a:xfrm>
              <a:off x="6327572" y="3366104"/>
              <a:ext cx="6216650" cy="53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2800" dirty="0">
                  <a:solidFill>
                    <a:schemeClr val="bg1"/>
                  </a:solidFill>
                  <a:cs typeface="+mn-ea"/>
                  <a:sym typeface="+mn-lt"/>
                </a:rPr>
                <a:t>Problem Analysis and Improvement</a:t>
              </a:r>
              <a:endParaRPr lang="en-US" altLang="zh-CN" sz="2800" dirty="0">
                <a:solidFill>
                  <a:schemeClr val="bg1"/>
                </a:solidFill>
                <a:cs typeface="+mn-ea"/>
                <a:sym typeface="+mn-lt"/>
              </a:endParaRPr>
            </a:p>
          </p:txBody>
        </p:sp>
        <p:sp>
          <p:nvSpPr>
            <p:cNvPr id="13" name="文本框 12"/>
            <p:cNvSpPr txBox="1"/>
            <p:nvPr>
              <p:custDataLst>
                <p:tags r:id="rId6"/>
              </p:custDataLst>
            </p:nvPr>
          </p:nvSpPr>
          <p:spPr>
            <a:xfrm>
              <a:off x="5128692" y="1466819"/>
              <a:ext cx="1198579" cy="532202"/>
            </a:xfrm>
            <a:prstGeom prst="rect">
              <a:avLst/>
            </a:prstGeom>
            <a:solidFill>
              <a:schemeClr val="accent2"/>
            </a:solid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800" b="1" dirty="0">
                  <a:solidFill>
                    <a:srgbClr val="FFFFFF"/>
                  </a:solidFill>
                  <a:cs typeface="+mn-ea"/>
                  <a:sym typeface="+mn-lt"/>
                </a:rPr>
                <a:t>01</a:t>
              </a:r>
              <a:endParaRPr lang="en-US" altLang="zh-CN" sz="2800" b="1" dirty="0">
                <a:solidFill>
                  <a:srgbClr val="FFFFFF"/>
                </a:solidFill>
                <a:cs typeface="+mn-ea"/>
                <a:sym typeface="+mn-lt"/>
              </a:endParaRPr>
            </a:p>
          </p:txBody>
        </p:sp>
        <p:sp>
          <p:nvSpPr>
            <p:cNvPr id="14" name="文本框 13"/>
            <p:cNvSpPr txBox="1"/>
            <p:nvPr>
              <p:custDataLst>
                <p:tags r:id="rId7"/>
              </p:custDataLst>
            </p:nvPr>
          </p:nvSpPr>
          <p:spPr>
            <a:xfrm>
              <a:off x="5128692" y="2416459"/>
              <a:ext cx="1198579" cy="532202"/>
            </a:xfrm>
            <a:prstGeom prst="rect">
              <a:avLst/>
            </a:prstGeom>
            <a:solidFill>
              <a:schemeClr val="accent3"/>
            </a:solid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800" b="1" dirty="0">
                  <a:solidFill>
                    <a:srgbClr val="FFFFFF"/>
                  </a:solidFill>
                  <a:cs typeface="+mn-ea"/>
                  <a:sym typeface="+mn-lt"/>
                </a:rPr>
                <a:t>02</a:t>
              </a:r>
              <a:endParaRPr lang="en-US" altLang="zh-CN" sz="2800" b="1" dirty="0">
                <a:solidFill>
                  <a:srgbClr val="FFFFFF"/>
                </a:solidFill>
                <a:cs typeface="+mn-ea"/>
                <a:sym typeface="+mn-lt"/>
              </a:endParaRPr>
            </a:p>
          </p:txBody>
        </p:sp>
        <p:sp>
          <p:nvSpPr>
            <p:cNvPr id="15" name="文本框 14"/>
            <p:cNvSpPr txBox="1"/>
            <p:nvPr>
              <p:custDataLst>
                <p:tags r:id="rId8"/>
              </p:custDataLst>
            </p:nvPr>
          </p:nvSpPr>
          <p:spPr>
            <a:xfrm>
              <a:off x="5128692" y="3366099"/>
              <a:ext cx="1198579" cy="532202"/>
            </a:xfrm>
            <a:prstGeom prst="rect">
              <a:avLst/>
            </a:prstGeom>
            <a:solidFill>
              <a:schemeClr val="accent2"/>
            </a:solid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800" b="1" dirty="0">
                  <a:solidFill>
                    <a:srgbClr val="FFFFFF"/>
                  </a:solidFill>
                  <a:cs typeface="+mn-ea"/>
                  <a:sym typeface="+mn-lt"/>
                </a:rPr>
                <a:t>03</a:t>
              </a:r>
              <a:endParaRPr lang="en-US" altLang="zh-CN" sz="2800" b="1" dirty="0">
                <a:solidFill>
                  <a:srgbClr val="FFFFFF"/>
                </a:solidFill>
                <a:cs typeface="+mn-ea"/>
                <a:sym typeface="+mn-lt"/>
              </a:endParaRPr>
            </a:p>
          </p:txBody>
        </p:sp>
      </p:grpSp>
      <p:sp>
        <p:nvSpPr>
          <p:cNvPr id="2" name="文本框 1"/>
          <p:cNvSpPr txBox="1"/>
          <p:nvPr>
            <p:custDataLst>
              <p:tags r:id="rId9"/>
            </p:custDataLst>
          </p:nvPr>
        </p:nvSpPr>
        <p:spPr>
          <a:xfrm>
            <a:off x="8913495" y="935990"/>
            <a:ext cx="2644775" cy="4986020"/>
          </a:xfrm>
          <a:prstGeom prst="rect">
            <a:avLst/>
          </a:prstGeom>
          <a:noFill/>
        </p:spPr>
        <p:txBody>
          <a:bodyPr vert="eaVert" wrap="square" rtlCol="0">
            <a:spAutoFit/>
          </a:bodyPr>
          <a:lstStyle/>
          <a:p>
            <a:pPr algn="ctr"/>
            <a:r>
              <a:rPr lang="zh-CN" altLang="en-US" sz="8000" b="1">
                <a:solidFill>
                  <a:schemeClr val="tx2"/>
                </a:solidFill>
                <a:latin typeface="微软雅黑" panose="020B0503020204020204" charset="-122"/>
                <a:ea typeface="微软雅黑" panose="020B0503020204020204" charset="-122"/>
              </a:rPr>
              <a:t>Content</a:t>
            </a:r>
            <a:r>
              <a:rPr lang="en-US" altLang="zh-CN" sz="8000" b="1">
                <a:solidFill>
                  <a:schemeClr val="tx2"/>
                </a:solidFill>
                <a:latin typeface="微软雅黑" panose="020B0503020204020204" charset="-122"/>
                <a:ea typeface="微软雅黑" panose="020B0503020204020204" charset="-122"/>
              </a:rPr>
              <a:t>s</a:t>
            </a:r>
            <a:endParaRPr lang="zh-CN" altLang="en-US" sz="8000" b="1">
              <a:solidFill>
                <a:schemeClr val="tx2"/>
              </a:solidFill>
              <a:latin typeface="微软雅黑" panose="020B0503020204020204" charset="-122"/>
              <a:ea typeface="微软雅黑" panose="020B0503020204020204" charset="-122"/>
            </a:endParaRPr>
          </a:p>
          <a:p>
            <a:pPr algn="ctr"/>
            <a:r>
              <a:rPr lang="zh-CN" altLang="en-US" sz="8000" b="1">
                <a:solidFill>
                  <a:schemeClr val="tx2"/>
                </a:solidFill>
                <a:latin typeface="微软雅黑" panose="020B0503020204020204" charset="-122"/>
                <a:ea typeface="微软雅黑" panose="020B0503020204020204" charset="-122"/>
              </a:rPr>
              <a:t>目錄</a:t>
            </a:r>
            <a:endParaRPr lang="zh-CN" altLang="en-US" sz="8000" b="1">
              <a:solidFill>
                <a:schemeClr val="tx2"/>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solidFill>
                  <a:schemeClr val="bg2"/>
                </a:solidFill>
                <a:latin typeface="Arial" panose="020B0604020202020204" pitchFamily="34" charset="0"/>
                <a:cs typeface="Arial" panose="020B0604020202020204" pitchFamily="34" charset="0"/>
                <a:sym typeface="+mn-ea"/>
              </a:rPr>
              <a:t>Modelling and solving</a:t>
            </a:r>
            <a:r>
              <a:rPr lang="en-US" altLang="zh-CN" dirty="0">
                <a:solidFill>
                  <a:schemeClr val="bg2"/>
                </a:solidFill>
                <a:latin typeface="Arial" panose="020B0604020202020204" pitchFamily="34" charset="0"/>
                <a:cs typeface="Arial" panose="020B0604020202020204" pitchFamily="34" charset="0"/>
                <a:sym typeface="+mn-ea"/>
              </a:rPr>
              <a:t>——Least Squares</a:t>
            </a:r>
            <a:endParaRPr lang="en-US" altLang="zh-CN" dirty="0">
              <a:solidFill>
                <a:schemeClr val="bg2"/>
              </a:solidFill>
              <a:latin typeface="Arial" panose="020B0604020202020204" pitchFamily="34" charset="0"/>
              <a:cs typeface="Arial" panose="020B0604020202020204" pitchFamily="34" charset="0"/>
              <a:sym typeface="+mn-ea"/>
            </a:endParaRPr>
          </a:p>
        </p:txBody>
      </p:sp>
      <p:sp>
        <p:nvSpPr>
          <p:cNvPr id="15" name="文本框 14"/>
          <p:cNvSpPr txBox="1"/>
          <p:nvPr>
            <p:custDataLst>
              <p:tags r:id="rId2"/>
            </p:custDataLst>
          </p:nvPr>
        </p:nvSpPr>
        <p:spPr>
          <a:xfrm>
            <a:off x="669925" y="1388745"/>
            <a:ext cx="9991090" cy="460375"/>
          </a:xfrm>
          <a:prstGeom prst="rect">
            <a:avLst/>
          </a:prstGeom>
          <a:noFill/>
        </p:spPr>
        <p:txBody>
          <a:bodyPr wrap="square" rtlCol="0" anchor="t">
            <a:spAutoFit/>
          </a:bodyPr>
          <a:lstStyle/>
          <a:p>
            <a:pPr algn="just"/>
            <a:r>
              <a:rPr lang="en-US" altLang="zh-CN" sz="2400" b="1">
                <a:solidFill>
                  <a:srgbClr val="160B11"/>
                </a:solidFill>
              </a:rPr>
              <a:t>2) </a:t>
            </a:r>
            <a:r>
              <a:rPr lang="zh-CN" altLang="en-US" sz="2400" b="1">
                <a:solidFill>
                  <a:srgbClr val="160B11"/>
                </a:solidFill>
              </a:rPr>
              <a:t>Definition </a:t>
            </a:r>
            <a:r>
              <a:rPr lang="en-US" altLang="zh-CN" sz="2400" b="1">
                <a:solidFill>
                  <a:srgbClr val="160B11"/>
                </a:solidFill>
              </a:rPr>
              <a:t>E</a:t>
            </a:r>
            <a:r>
              <a:rPr lang="zh-CN" altLang="en-US" sz="2400" b="1">
                <a:solidFill>
                  <a:srgbClr val="160B11"/>
                </a:solidFill>
              </a:rPr>
              <a:t>rror</a:t>
            </a:r>
            <a:r>
              <a:rPr lang="en-US" altLang="zh-CN" sz="2400" b="1">
                <a:solidFill>
                  <a:srgbClr val="160B11"/>
                </a:solidFill>
              </a:rPr>
              <a:t>:</a:t>
            </a:r>
            <a:endParaRPr lang="en-US" altLang="zh-CN" sz="2400" b="1">
              <a:solidFill>
                <a:srgbClr val="160B11"/>
              </a:solidFill>
            </a:endParaRPr>
          </a:p>
        </p:txBody>
      </p:sp>
      <mc:AlternateContent xmlns:mc="http://schemas.openxmlformats.org/markup-compatibility/2006">
        <mc:Choice xmlns:a14="http://schemas.microsoft.com/office/drawing/2010/main" Requires="a14">
          <p:sp>
            <p:nvSpPr>
              <p:cNvPr id="4" name="文本框 3"/>
              <p:cNvSpPr txBox="1"/>
              <p:nvPr/>
            </p:nvSpPr>
            <p:spPr>
              <a:xfrm>
                <a:off x="669925" y="2209165"/>
                <a:ext cx="11145520" cy="1568450"/>
              </a:xfrm>
              <a:prstGeom prst="rect">
                <a:avLst/>
              </a:prstGeom>
              <a:noFill/>
            </p:spPr>
            <p:txBody>
              <a:bodyPr wrap="square" rtlCol="0" anchor="t">
                <a:spAutoFit/>
              </a:bodyPr>
              <a:lstStyle/>
              <a:p>
                <a:pPr algn="just"/>
                <a:r>
                  <a:rPr lang="zh-CN" altLang="en-US" sz="2400">
                    <a:solidFill>
                      <a:srgbClr val="160B11"/>
                    </a:solidFill>
                  </a:rPr>
                  <a:t>Since the coordinates of the point to be found,</a:t>
                </a:r>
                <a14:m>
                  <m:oMath xmlns:m="http://schemas.openxmlformats.org/officeDocument/2006/math">
                    <m:r>
                      <a:rPr lang="en-US" altLang="zh-CN" sz="2400" i="1">
                        <a:solidFill>
                          <a:srgbClr val="160B11"/>
                        </a:solidFill>
                        <a:latin typeface="Cambria Math" panose="02040503050406030204" pitchFamily="18" charset="0"/>
                        <a:ea typeface="MS Mincho" charset="0"/>
                        <a:cs typeface="Cambria Math" panose="02040503050406030204" pitchFamily="18" charset="0"/>
                      </a:rPr>
                      <m:t> </m:t>
                    </m:r>
                    <m:r>
                      <a:rPr lang="en-US" altLang="zh-CN" sz="2400" i="1">
                        <a:solidFill>
                          <a:srgbClr val="160B11"/>
                        </a:solidFill>
                        <a:latin typeface="Cambria Math" panose="02040503050406030204" pitchFamily="18" charset="0"/>
                        <a:cs typeface="Cambria Math" panose="02040503050406030204" pitchFamily="18" charset="0"/>
                      </a:rPr>
                      <m:t>𝑥</m:t>
                    </m:r>
                  </m:oMath>
                </a14:m>
                <a:r>
                  <a:rPr lang="zh-CN" altLang="en-US" sz="2400">
                    <a:solidFill>
                      <a:srgbClr val="160B11"/>
                    </a:solidFill>
                  </a:rPr>
                  <a:t>, will not match all the equations in the set of equations </a:t>
                </a:r>
                <a14:m>
                  <m:oMath xmlns:m="http://schemas.openxmlformats.org/officeDocument/2006/math">
                    <m:r>
                      <a:rPr lang="en-US" altLang="zh-CN" sz="2400" i="1">
                        <a:solidFill>
                          <a:srgbClr val="160B11"/>
                        </a:solidFill>
                        <a:latin typeface="Cambria Math" panose="02040503050406030204" pitchFamily="18" charset="0"/>
                        <a:cs typeface="Cambria Math" panose="02040503050406030204" pitchFamily="18" charset="0"/>
                      </a:rPr>
                      <m:t>𝐴𝑋</m:t>
                    </m:r>
                    <m:r>
                      <a:rPr lang="en-US" altLang="zh-CN" sz="2400" i="1">
                        <a:solidFill>
                          <a:srgbClr val="160B11"/>
                        </a:solidFill>
                        <a:latin typeface="Cambria Math" panose="02040503050406030204" pitchFamily="18" charset="0"/>
                        <a:ea typeface="MS Mincho"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𝐵</m:t>
                    </m:r>
                  </m:oMath>
                </a14:m>
                <a:r>
                  <a:rPr lang="zh-CN" altLang="en-US" sz="2400">
                    <a:solidFill>
                      <a:srgbClr val="160B11"/>
                    </a:solidFill>
                  </a:rPr>
                  <a:t> out of the </a:t>
                </a:r>
                <a14:m>
                  <m:oMath xmlns:m="http://schemas.openxmlformats.org/officeDocument/2006/math">
                    <m:r>
                      <a:rPr lang="en-US" altLang="zh-CN" sz="2400" i="1">
                        <a:solidFill>
                          <a:srgbClr val="160B11"/>
                        </a:solidFill>
                        <a:latin typeface="Cambria Math" panose="02040503050406030204" pitchFamily="18" charset="0"/>
                        <a:cs typeface="Cambria Math" panose="02040503050406030204" pitchFamily="18" charset="0"/>
                      </a:rPr>
                      <m:t>𝑛</m:t>
                    </m:r>
                  </m:oMath>
                </a14:m>
                <a:r>
                  <a:rPr lang="zh-CN" altLang="en-US" sz="2400">
                    <a:solidFill>
                      <a:srgbClr val="160B11"/>
                    </a:solidFill>
                  </a:rPr>
                  <a:t> equations, the error vector is set to be:</a:t>
                </a:r>
                <a14:m>
                  <m:oMath xmlns:m="http://schemas.openxmlformats.org/officeDocument/2006/math">
                    <m:r>
                      <a:rPr lang="en-US" altLang="zh-CN" sz="2400" i="1">
                        <a:solidFill>
                          <a:srgbClr val="160B11"/>
                        </a:solidFill>
                        <a:latin typeface="Cambria Math" panose="02040503050406030204" pitchFamily="18" charset="0"/>
                        <a:ea typeface="MS Mincho"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𝐴𝑋</m:t>
                    </m:r>
                    <m:r>
                      <a:rPr lang="en-US" altLang="zh-CN" sz="2400" i="1">
                        <a:solidFill>
                          <a:srgbClr val="160B11"/>
                        </a:solidFill>
                        <a:latin typeface="Cambria Math" panose="02040503050406030204" pitchFamily="18"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𝐵</m:t>
                    </m:r>
                  </m:oMath>
                </a14:m>
                <a:r>
                  <a:rPr lang="en-US" altLang="zh-CN" sz="2400">
                    <a:solidFill>
                      <a:srgbClr val="160B11"/>
                    </a:solidFill>
                  </a:rPr>
                  <a:t>. Taking the sum of the squares of the errors in the error vector, we have:</a:t>
                </a:r>
                <a:endParaRPr lang="en-US" altLang="zh-CN" sz="2400">
                  <a:solidFill>
                    <a:srgbClr val="160B11"/>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669925" y="2209165"/>
                <a:ext cx="11145520" cy="156845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348990" y="3956050"/>
                <a:ext cx="5494655" cy="346075"/>
              </a:xfrm>
              <a:prstGeom prst="rect">
                <a:avLst/>
              </a:prstGeom>
              <a:noFill/>
            </p:spPr>
            <p:txBody>
              <a:bodyPr wrap="none" rtlCol="0" anchor="t">
                <a:noAutofit/>
              </a:bodyPr>
              <a:lstStyle/>
              <a:p>
                <a:pPr algn="l"/>
                <a14:m>
                  <m:oMathPara xmlns:m="http://schemas.openxmlformats.org/officeDocument/2006/math">
                    <m:oMathParaPr>
                      <m:jc m:val="centerGroup"/>
                    </m:oMathParaPr>
                    <m:oMath xmlns:m="http://schemas.openxmlformats.org/officeDocument/2006/math">
                      <m:r>
                        <a:rPr lang="en-US" altLang="zh-CN" sz="2400" i="1">
                          <a:solidFill>
                            <a:srgbClr val="160B11"/>
                          </a:solidFill>
                          <a:latin typeface="Cambria Math" panose="02040503050406030204" pitchFamily="18" charset="0"/>
                          <a:cs typeface="Cambria Math" panose="02040503050406030204" pitchFamily="18" charset="0"/>
                        </a:rPr>
                        <m:t>𝐸</m:t>
                      </m:r>
                      <m:r>
                        <a:rPr lang="en-US" altLang="zh-CN" sz="2400" i="1">
                          <a:solidFill>
                            <a:srgbClr val="160B11"/>
                          </a:solidFill>
                          <a:latin typeface="Cambria Math" panose="02040503050406030204" pitchFamily="18" charset="0"/>
                          <a:cs typeface="Cambria Math" panose="02040503050406030204" pitchFamily="18" charset="0"/>
                        </a:rPr>
                        <m:t>=</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d>
                            <m:dPr>
                              <m:begChr m:val="|"/>
                              <m:endChr m:val="|"/>
                              <m:ctrlPr>
                                <a:rPr lang="en-US" altLang="zh-CN" sz="2400" i="1">
                                  <a:solidFill>
                                    <a:srgbClr val="160B11"/>
                                  </a:solidFill>
                                  <a:latin typeface="Cambria Math" panose="02040503050406030204" pitchFamily="18" charset="0"/>
                                  <a:cs typeface="Cambria Math" panose="02040503050406030204" pitchFamily="18" charset="0"/>
                                </a:rPr>
                              </m:ctrlPr>
                            </m:dPr>
                            <m:e>
                              <m:r>
                                <a:rPr lang="en-US" altLang="zh-CN" sz="2400" i="1">
                                  <a:solidFill>
                                    <a:srgbClr val="160B11"/>
                                  </a:solidFill>
                                  <a:latin typeface="Cambria Math" panose="02040503050406030204" pitchFamily="18" charset="0"/>
                                  <a:cs typeface="Cambria Math" panose="02040503050406030204" pitchFamily="18" charset="0"/>
                                </a:rPr>
                                <m:t>∈</m:t>
                              </m:r>
                            </m:e>
                          </m:d>
                        </m:e>
                        <m:sup>
                          <m:r>
                            <a:rPr lang="en-US" altLang="zh-CN" sz="2400" i="1">
                              <a:solidFill>
                                <a:srgbClr val="160B11"/>
                              </a:solidFill>
                              <a:latin typeface="Cambria Math" panose="02040503050406030204" pitchFamily="18" charset="0"/>
                              <a:cs typeface="Cambria Math" panose="02040503050406030204" pitchFamily="18" charset="0"/>
                            </a:rPr>
                            <m:t>2</m:t>
                          </m:r>
                        </m:sup>
                      </m:sSup>
                      <m:r>
                        <a:rPr lang="en-US" altLang="zh-CN" sz="2400" i="1">
                          <a:solidFill>
                            <a:srgbClr val="160B11"/>
                          </a:solidFill>
                          <a:latin typeface="Cambria Math" panose="02040503050406030204" pitchFamily="18" charset="0"/>
                          <a:cs typeface="Cambria Math" panose="02040503050406030204" pitchFamily="18" charset="0"/>
                        </a:rPr>
                        <m:t>=</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m:t>
                          </m:r>
                        </m:e>
                        <m:sup>
                          <m:r>
                            <a:rPr lang="en-US" altLang="zh-CN" sz="2400" i="1">
                              <a:solidFill>
                                <a:srgbClr val="160B11"/>
                              </a:solidFill>
                              <a:latin typeface="Cambria Math" panose="02040503050406030204" pitchFamily="18" charset="0"/>
                              <a:cs typeface="Cambria Math" panose="02040503050406030204" pitchFamily="18" charset="0"/>
                            </a:rPr>
                            <m:t>𝑇</m:t>
                          </m:r>
                        </m:sup>
                      </m:sSup>
                      <m:r>
                        <a:rPr lang="en-US" altLang="zh-CN" sz="2400" i="1">
                          <a:solidFill>
                            <a:srgbClr val="160B11"/>
                          </a:solidFill>
                          <a:latin typeface="Cambria Math" panose="02040503050406030204" pitchFamily="18" charset="0"/>
                          <a:cs typeface="Cambria Math" panose="02040503050406030204" pitchFamily="18" charset="0"/>
                        </a:rPr>
                        <m:t>∈=</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d>
                            <m:dPr>
                              <m:ctrlPr>
                                <a:rPr lang="en-US" altLang="zh-CN" sz="2400" i="1">
                                  <a:solidFill>
                                    <a:srgbClr val="160B11"/>
                                  </a:solidFill>
                                  <a:latin typeface="Cambria Math" panose="02040503050406030204" pitchFamily="18" charset="0"/>
                                  <a:cs typeface="Cambria Math" panose="02040503050406030204" pitchFamily="18" charset="0"/>
                                </a:rPr>
                              </m:ctrlPr>
                            </m:dPr>
                            <m:e>
                              <m:r>
                                <a:rPr lang="en-US" altLang="zh-CN" sz="2400" i="1">
                                  <a:solidFill>
                                    <a:srgbClr val="160B11"/>
                                  </a:solidFill>
                                  <a:latin typeface="Cambria Math" panose="02040503050406030204" pitchFamily="18" charset="0"/>
                                  <a:cs typeface="Cambria Math" panose="02040503050406030204" pitchFamily="18" charset="0"/>
                                </a:rPr>
                                <m:t>𝐴𝑋</m:t>
                              </m:r>
                              <m:r>
                                <a:rPr lang="en-US" altLang="zh-CN" sz="2400" i="1">
                                  <a:solidFill>
                                    <a:srgbClr val="160B11"/>
                                  </a:solidFill>
                                  <a:latin typeface="Cambria Math" panose="02040503050406030204" pitchFamily="18"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𝐵</m:t>
                              </m:r>
                            </m:e>
                          </m:d>
                        </m:e>
                        <m:sup>
                          <m:r>
                            <a:rPr lang="en-US" altLang="zh-CN" sz="2400" i="1">
                              <a:solidFill>
                                <a:srgbClr val="160B11"/>
                              </a:solidFill>
                              <a:latin typeface="Cambria Math" panose="02040503050406030204" pitchFamily="18" charset="0"/>
                              <a:cs typeface="Cambria Math" panose="02040503050406030204" pitchFamily="18" charset="0"/>
                            </a:rPr>
                            <m:t>𝑇</m:t>
                          </m:r>
                        </m:sup>
                      </m:sSup>
                      <m:d>
                        <m:dPr>
                          <m:ctrlPr>
                            <a:rPr lang="en-US" altLang="zh-CN" sz="2400" i="1">
                              <a:solidFill>
                                <a:srgbClr val="160B11"/>
                              </a:solidFill>
                              <a:latin typeface="Cambria Math" panose="02040503050406030204" pitchFamily="18" charset="0"/>
                              <a:cs typeface="Cambria Math" panose="02040503050406030204" pitchFamily="18" charset="0"/>
                            </a:rPr>
                          </m:ctrlPr>
                        </m:dPr>
                        <m:e>
                          <m:r>
                            <a:rPr lang="en-US" altLang="zh-CN" sz="2400" i="1">
                              <a:solidFill>
                                <a:srgbClr val="160B11"/>
                              </a:solidFill>
                              <a:latin typeface="Cambria Math" panose="02040503050406030204" pitchFamily="18" charset="0"/>
                              <a:cs typeface="Cambria Math" panose="02040503050406030204" pitchFamily="18" charset="0"/>
                            </a:rPr>
                            <m:t>𝐴𝑋</m:t>
                          </m:r>
                          <m:r>
                            <a:rPr lang="en-US" altLang="zh-CN" sz="2400" i="1">
                              <a:solidFill>
                                <a:srgbClr val="160B11"/>
                              </a:solidFill>
                              <a:latin typeface="Cambria Math" panose="02040503050406030204" pitchFamily="18"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𝐵</m:t>
                          </m:r>
                        </m:e>
                      </m:d>
                    </m:oMath>
                  </m:oMathPara>
                </a14:m>
                <a:endParaRPr lang="en-US" altLang="zh-CN" sz="2400" i="1">
                  <a:solidFill>
                    <a:srgbClr val="160B11"/>
                  </a:solidFill>
                  <a:latin typeface="Cambria Math" panose="02040503050406030204" pitchFamily="18" charset="0"/>
                  <a:cs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348990" y="3956050"/>
                <a:ext cx="5494655" cy="346075"/>
              </a:xfrm>
              <a:prstGeom prst="rect">
                <a:avLst/>
              </a:prstGeom>
              <a:blipFill rotWithShape="1">
                <a:blip r:embed="rId4"/>
                <a:stretch>
                  <a:fillRect b="-12844"/>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solidFill>
                  <a:schemeClr val="bg2"/>
                </a:solidFill>
                <a:latin typeface="Arial" panose="020B0604020202020204" pitchFamily="34" charset="0"/>
                <a:cs typeface="Arial" panose="020B0604020202020204" pitchFamily="34" charset="0"/>
                <a:sym typeface="+mn-ea"/>
              </a:rPr>
              <a:t>Modelling and solving</a:t>
            </a:r>
            <a:r>
              <a:rPr lang="en-US" altLang="zh-CN" dirty="0">
                <a:solidFill>
                  <a:schemeClr val="bg2"/>
                </a:solidFill>
                <a:latin typeface="Arial" panose="020B0604020202020204" pitchFamily="34" charset="0"/>
                <a:cs typeface="Arial" panose="020B0604020202020204" pitchFamily="34" charset="0"/>
                <a:sym typeface="+mn-ea"/>
              </a:rPr>
              <a:t>——Least Squares</a:t>
            </a:r>
            <a:endParaRPr lang="en-US" altLang="zh-CN" dirty="0">
              <a:solidFill>
                <a:schemeClr val="bg2"/>
              </a:solidFill>
              <a:latin typeface="Arial" panose="020B0604020202020204" pitchFamily="34" charset="0"/>
              <a:cs typeface="Arial" panose="020B0604020202020204" pitchFamily="34" charset="0"/>
              <a:sym typeface="+mn-ea"/>
            </a:endParaRPr>
          </a:p>
        </p:txBody>
      </p:sp>
      <p:sp>
        <p:nvSpPr>
          <p:cNvPr id="15" name="文本框 14"/>
          <p:cNvSpPr txBox="1"/>
          <p:nvPr>
            <p:custDataLst>
              <p:tags r:id="rId2"/>
            </p:custDataLst>
          </p:nvPr>
        </p:nvSpPr>
        <p:spPr>
          <a:xfrm>
            <a:off x="669925" y="1388745"/>
            <a:ext cx="9991090" cy="460375"/>
          </a:xfrm>
          <a:prstGeom prst="rect">
            <a:avLst/>
          </a:prstGeom>
          <a:noFill/>
        </p:spPr>
        <p:txBody>
          <a:bodyPr wrap="square" rtlCol="0" anchor="t">
            <a:spAutoFit/>
          </a:bodyPr>
          <a:lstStyle/>
          <a:p>
            <a:pPr algn="just"/>
            <a:r>
              <a:rPr lang="en-US" altLang="zh-CN" sz="2400" b="1">
                <a:solidFill>
                  <a:srgbClr val="160B11"/>
                </a:solidFill>
              </a:rPr>
              <a:t>3) </a:t>
            </a:r>
            <a:r>
              <a:rPr sz="2400" b="1">
                <a:solidFill>
                  <a:srgbClr val="160B11"/>
                </a:solidFill>
              </a:rPr>
              <a:t>Solve using the </a:t>
            </a:r>
            <a:r>
              <a:rPr lang="en-US" sz="2400" b="1">
                <a:solidFill>
                  <a:srgbClr val="160B11"/>
                </a:solidFill>
              </a:rPr>
              <a:t>L</a:t>
            </a:r>
            <a:r>
              <a:rPr sz="2400" b="1">
                <a:solidFill>
                  <a:srgbClr val="160B11"/>
                </a:solidFill>
              </a:rPr>
              <a:t>east </a:t>
            </a:r>
            <a:r>
              <a:rPr lang="en-US" sz="2400" b="1">
                <a:solidFill>
                  <a:srgbClr val="160B11"/>
                </a:solidFill>
              </a:rPr>
              <a:t>S</a:t>
            </a:r>
            <a:r>
              <a:rPr sz="2400" b="1">
                <a:solidFill>
                  <a:srgbClr val="160B11"/>
                </a:solidFill>
              </a:rPr>
              <a:t>quares method</a:t>
            </a:r>
            <a:r>
              <a:rPr lang="en-US" altLang="zh-CN" sz="2400" b="1">
                <a:solidFill>
                  <a:srgbClr val="160B11"/>
                </a:solidFill>
              </a:rPr>
              <a:t>:</a:t>
            </a:r>
            <a:endParaRPr lang="en-US" altLang="zh-CN" sz="2400" b="1">
              <a:solidFill>
                <a:srgbClr val="160B11"/>
              </a:solidFill>
            </a:endParaRPr>
          </a:p>
        </p:txBody>
      </p:sp>
      <mc:AlternateContent xmlns:mc="http://schemas.openxmlformats.org/markup-compatibility/2006">
        <mc:Choice xmlns:a14="http://schemas.microsoft.com/office/drawing/2010/main" Requires="a14">
          <p:sp>
            <p:nvSpPr>
              <p:cNvPr id="4" name="文本框 3"/>
              <p:cNvSpPr txBox="1"/>
              <p:nvPr/>
            </p:nvSpPr>
            <p:spPr>
              <a:xfrm>
                <a:off x="669925" y="2209165"/>
                <a:ext cx="11145520" cy="1198880"/>
              </a:xfrm>
              <a:prstGeom prst="rect">
                <a:avLst/>
              </a:prstGeom>
              <a:noFill/>
            </p:spPr>
            <p:txBody>
              <a:bodyPr wrap="square" rtlCol="0" anchor="t">
                <a:spAutoFit/>
              </a:bodyPr>
              <a:lstStyle/>
              <a:p>
                <a:pPr algn="just"/>
                <a:r>
                  <a:rPr sz="2400">
                    <a:solidFill>
                      <a:srgbClr val="160B11"/>
                    </a:solidFill>
                  </a:rPr>
                  <a:t>According to the definition of </a:t>
                </a:r>
                <a:r>
                  <a:rPr lang="en-US" sz="2400">
                    <a:solidFill>
                      <a:srgbClr val="160B11"/>
                    </a:solidFill>
                  </a:rPr>
                  <a:t>L</a:t>
                </a:r>
                <a:r>
                  <a:rPr sz="2400">
                    <a:solidFill>
                      <a:srgbClr val="160B11"/>
                    </a:solidFill>
                  </a:rPr>
                  <a:t>east </a:t>
                </a:r>
                <a:r>
                  <a:rPr lang="en-US" sz="2400">
                    <a:solidFill>
                      <a:srgbClr val="160B11"/>
                    </a:solidFill>
                  </a:rPr>
                  <a:t>S</a:t>
                </a:r>
                <a:r>
                  <a:rPr sz="2400">
                    <a:solidFill>
                      <a:srgbClr val="160B11"/>
                    </a:solidFill>
                  </a:rPr>
                  <a:t>quares, if the error is to be minimised, it is necessary to derive the derivative of </a:t>
                </a:r>
                <a14:m>
                  <m:oMath xmlns:m="http://schemas.openxmlformats.org/officeDocument/2006/math">
                    <m:r>
                      <m:rPr>
                        <m:sty m:val="p"/>
                      </m:rPr>
                      <a:rPr lang="en-US" sz="2400">
                        <a:solidFill>
                          <a:srgbClr val="160B11"/>
                        </a:solidFill>
                        <a:latin typeface="Cambria Math" panose="02040503050406030204" pitchFamily="18" charset="0"/>
                        <a:cs typeface="Cambria Math" panose="02040503050406030204" pitchFamily="18" charset="0"/>
                      </a:rPr>
                      <m:t>x</m:t>
                    </m:r>
                  </m:oMath>
                </a14:m>
                <a:r>
                  <a:rPr sz="2400">
                    <a:solidFill>
                      <a:srgbClr val="160B11"/>
                    </a:solidFill>
                  </a:rPr>
                  <a:t> according to the above equation</a:t>
                </a:r>
                <a:r>
                  <a:rPr lang="en-US" sz="2400">
                    <a:solidFill>
                      <a:srgbClr val="160B11"/>
                    </a:solidFill>
                  </a:rPr>
                  <a:t> </a:t>
                </a:r>
                <a14:m>
                  <m:oMath xmlns:m="http://schemas.openxmlformats.org/officeDocument/2006/math">
                    <m:r>
                      <a:rPr lang="en-US" sz="2400" i="1">
                        <a:solidFill>
                          <a:srgbClr val="160B11"/>
                        </a:solidFill>
                        <a:latin typeface="Cambria Math" panose="02040503050406030204" pitchFamily="18" charset="0"/>
                        <a:cs typeface="Cambria Math" panose="02040503050406030204" pitchFamily="18" charset="0"/>
                      </a:rPr>
                      <m:t>𝐸</m:t>
                    </m:r>
                  </m:oMath>
                </a14:m>
                <a:r>
                  <a:rPr sz="2400">
                    <a:solidFill>
                      <a:srgbClr val="160B11"/>
                    </a:solidFill>
                  </a:rPr>
                  <a:t>, so that the derivative is 0. The expression is obtained as follows:</a:t>
                </a:r>
                <a:endParaRPr sz="2400">
                  <a:solidFill>
                    <a:srgbClr val="160B11"/>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669925" y="2209165"/>
                <a:ext cx="11145520" cy="119888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3822065" y="3573780"/>
                <a:ext cx="4840605" cy="946150"/>
              </a:xfrm>
              <a:prstGeom prst="rect">
                <a:avLst/>
              </a:prstGeom>
              <a:noFill/>
            </p:spPr>
            <p:txBody>
              <a:bodyPr wrap="none" rtlCol="0" anchor="t">
                <a:noAutofit/>
              </a:bodyPr>
              <a:lstStyle/>
              <a:p>
                <a14:m>
                  <m:oMathPara xmlns:m="http://schemas.openxmlformats.org/officeDocument/2006/math">
                    <m:oMathParaPr>
                      <m:jc m:val="centerGroup"/>
                    </m:oMathParaPr>
                    <m:oMath xmlns:m="http://schemas.openxmlformats.org/officeDocument/2006/math">
                      <m:f>
                        <m:fPr>
                          <m:ctrlPr>
                            <a:rPr lang="en-US" altLang="zh-CN" sz="2400" i="1">
                              <a:solidFill>
                                <a:srgbClr val="160B11"/>
                              </a:solidFill>
                              <a:latin typeface="Cambria Math" panose="02040503050406030204" pitchFamily="18" charset="0"/>
                              <a:cs typeface="Cambria Math" panose="02040503050406030204" pitchFamily="18" charset="0"/>
                            </a:rPr>
                          </m:ctrlPr>
                        </m:fPr>
                        <m:num>
                          <m:r>
                            <a:rPr lang="en-US" altLang="zh-CN" sz="2400" i="1">
                              <a:solidFill>
                                <a:srgbClr val="160B11"/>
                              </a:solidFill>
                              <a:latin typeface="Cambria Math" panose="02040503050406030204" pitchFamily="18" charset="0"/>
                              <a:cs typeface="Cambria Math" panose="02040503050406030204" pitchFamily="18" charset="0"/>
                            </a:rPr>
                            <m:t>𝑑𝐹</m:t>
                          </m:r>
                          <m:d>
                            <m:dPr>
                              <m:ctrlPr>
                                <a:rPr lang="en-US" altLang="zh-CN" sz="2400" i="1">
                                  <a:solidFill>
                                    <a:srgbClr val="160B11"/>
                                  </a:solidFill>
                                  <a:latin typeface="Cambria Math" panose="02040503050406030204" pitchFamily="18" charset="0"/>
                                  <a:cs typeface="Cambria Math" panose="02040503050406030204" pitchFamily="18" charset="0"/>
                                </a:rPr>
                              </m:ctrlPr>
                            </m:dPr>
                            <m:e>
                              <m:r>
                                <a:rPr lang="en-US" altLang="zh-CN" sz="2400" i="1">
                                  <a:solidFill>
                                    <a:srgbClr val="160B11"/>
                                  </a:solidFill>
                                  <a:latin typeface="Cambria Math" panose="02040503050406030204" pitchFamily="18" charset="0"/>
                                  <a:cs typeface="Cambria Math" panose="02040503050406030204" pitchFamily="18" charset="0"/>
                                </a:rPr>
                                <m:t>𝑥</m:t>
                              </m:r>
                            </m:e>
                          </m:d>
                        </m:num>
                        <m:den>
                          <m:r>
                            <a:rPr lang="en-US" altLang="zh-CN" sz="2400" i="1">
                              <a:solidFill>
                                <a:srgbClr val="160B11"/>
                              </a:solidFill>
                              <a:latin typeface="Cambria Math" panose="02040503050406030204" pitchFamily="18" charset="0"/>
                              <a:cs typeface="Cambria Math" panose="02040503050406030204" pitchFamily="18" charset="0"/>
                            </a:rPr>
                            <m:t>𝑑𝑥</m:t>
                          </m:r>
                        </m:den>
                      </m:f>
                      <m:r>
                        <a:rPr lang="en-US" altLang="zh-CN" sz="2400" i="1">
                          <a:solidFill>
                            <a:srgbClr val="160B11"/>
                          </a:solidFill>
                          <a:latin typeface="Cambria Math" panose="02040503050406030204" pitchFamily="18" charset="0"/>
                          <a:ea typeface="MS Mincho" charset="0"/>
                          <a:cs typeface="Cambria Math" panose="02040503050406030204" pitchFamily="18" charset="0"/>
                        </a:rPr>
                        <m:t>=</m:t>
                      </m:r>
                      <m:r>
                        <a:rPr lang="en-US" altLang="zh-CN" sz="2400" i="1">
                          <a:solidFill>
                            <a:srgbClr val="160B11"/>
                          </a:solidFill>
                          <a:latin typeface="Cambria Math" panose="02040503050406030204" pitchFamily="18" charset="0"/>
                          <a:ea typeface="MS Mincho" charset="0"/>
                          <a:cs typeface="Cambria Math" panose="02040503050406030204" pitchFamily="18" charset="0"/>
                        </a:rPr>
                        <m:t>2</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𝐴</m:t>
                          </m:r>
                        </m:e>
                        <m:sup>
                          <m:r>
                            <a:rPr lang="en-US" altLang="zh-CN" sz="2400" i="1">
                              <a:solidFill>
                                <a:srgbClr val="160B11"/>
                              </a:solidFill>
                              <a:latin typeface="Cambria Math" panose="02040503050406030204" pitchFamily="18" charset="0"/>
                              <a:cs typeface="Cambria Math" panose="02040503050406030204" pitchFamily="18" charset="0"/>
                            </a:rPr>
                            <m:t>𝑇</m:t>
                          </m:r>
                        </m:sup>
                      </m:sSup>
                      <m:r>
                        <a:rPr lang="en-US" altLang="zh-CN" sz="2400" i="1">
                          <a:solidFill>
                            <a:srgbClr val="160B11"/>
                          </a:solidFill>
                          <a:latin typeface="Cambria Math" panose="02040503050406030204" pitchFamily="18" charset="0"/>
                          <a:cs typeface="Cambria Math" panose="02040503050406030204" pitchFamily="18" charset="0"/>
                        </a:rPr>
                        <m:t>𝐴𝑋</m:t>
                      </m:r>
                      <m:r>
                        <a:rPr lang="en-US" altLang="zh-CN" sz="2400" i="1">
                          <a:solidFill>
                            <a:srgbClr val="160B11"/>
                          </a:solidFill>
                          <a:latin typeface="Cambria Math" panose="02040503050406030204" pitchFamily="18"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2</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𝐴</m:t>
                          </m:r>
                        </m:e>
                        <m:sup>
                          <m:r>
                            <a:rPr lang="en-US" altLang="zh-CN" sz="2400" i="1">
                              <a:solidFill>
                                <a:srgbClr val="160B11"/>
                              </a:solidFill>
                              <a:latin typeface="Cambria Math" panose="02040503050406030204" pitchFamily="18" charset="0"/>
                              <a:cs typeface="Cambria Math" panose="02040503050406030204" pitchFamily="18" charset="0"/>
                            </a:rPr>
                            <m:t>𝑇</m:t>
                          </m:r>
                        </m:sup>
                      </m:sSup>
                      <m:r>
                        <a:rPr lang="en-US" altLang="zh-CN" sz="2400" i="1">
                          <a:solidFill>
                            <a:srgbClr val="160B11"/>
                          </a:solidFill>
                          <a:latin typeface="Cambria Math" panose="02040503050406030204" pitchFamily="18" charset="0"/>
                          <a:cs typeface="Cambria Math" panose="02040503050406030204" pitchFamily="18" charset="0"/>
                        </a:rPr>
                        <m:t>𝐵</m:t>
                      </m:r>
                      <m:r>
                        <a:rPr lang="en-US" altLang="zh-CN" sz="2400" i="1">
                          <a:solidFill>
                            <a:srgbClr val="160B11"/>
                          </a:solidFill>
                          <a:latin typeface="Cambria Math" panose="02040503050406030204" pitchFamily="18" charset="0"/>
                          <a:ea typeface="MS Mincho" charset="0"/>
                          <a:cs typeface="Cambria Math" panose="02040503050406030204" pitchFamily="18" charset="0"/>
                        </a:rPr>
                        <m:t>=</m:t>
                      </m:r>
                      <m:r>
                        <a:rPr lang="en-US" altLang="zh-CN" sz="2400" i="1">
                          <a:solidFill>
                            <a:srgbClr val="160B11"/>
                          </a:solidFill>
                          <a:latin typeface="Cambria Math" panose="02040503050406030204" pitchFamily="18" charset="0"/>
                          <a:ea typeface="MS Mincho" charset="0"/>
                          <a:cs typeface="Cambria Math" panose="02040503050406030204" pitchFamily="18" charset="0"/>
                        </a:rPr>
                        <m:t>0</m:t>
                      </m:r>
                    </m:oMath>
                  </m:oMathPara>
                </a14:m>
                <a:endParaRPr lang="en-US" altLang="zh-CN" sz="2400" i="1">
                  <a:solidFill>
                    <a:srgbClr val="160B11"/>
                  </a:solidFill>
                  <a:latin typeface="Cambria Math" panose="02040503050406030204" pitchFamily="18" charset="0"/>
                  <a:ea typeface="MS Mincho"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822065" y="3573780"/>
                <a:ext cx="4840605" cy="946150"/>
              </a:xfrm>
              <a:prstGeom prst="rect">
                <a:avLst/>
              </a:prstGeom>
              <a:blipFill rotWithShape="1">
                <a:blip r:embed="rId4"/>
                <a:stretch>
                  <a:fillRect/>
                </a:stretch>
              </a:blipFill>
            </p:spPr>
            <p:txBody>
              <a:bodyPr/>
              <a:lstStyle/>
              <a:p>
                <a:r>
                  <a:rPr lang="zh-CN" altLang="en-US">
                    <a:noFill/>
                  </a:rPr>
                  <a:t> </a:t>
                </a:r>
              </a:p>
            </p:txBody>
          </p:sp>
        </mc:Fallback>
      </mc:AlternateContent>
      <p:sp>
        <p:nvSpPr>
          <p:cNvPr id="5" name="文本框 4"/>
          <p:cNvSpPr txBox="1"/>
          <p:nvPr/>
        </p:nvSpPr>
        <p:spPr>
          <a:xfrm>
            <a:off x="669925" y="4647565"/>
            <a:ext cx="2055495" cy="460375"/>
          </a:xfrm>
          <a:prstGeom prst="rect">
            <a:avLst/>
          </a:prstGeom>
          <a:noFill/>
        </p:spPr>
        <p:txBody>
          <a:bodyPr wrap="square" rtlCol="0" anchor="t">
            <a:spAutoFit/>
          </a:bodyPr>
          <a:lstStyle/>
          <a:p>
            <a:r>
              <a:rPr lang="zh-CN" altLang="en-US" sz="2400">
                <a:solidFill>
                  <a:srgbClr val="160B11"/>
                </a:solidFill>
                <a:latin typeface="Arial" panose="020B0604020202020204" pitchFamily="34" charset="0"/>
                <a:cs typeface="Arial" panose="020B0604020202020204" pitchFamily="34" charset="0"/>
              </a:rPr>
              <a:t>Solve to get</a:t>
            </a:r>
            <a:r>
              <a:rPr lang="en-US" altLang="zh-CN" sz="2400">
                <a:solidFill>
                  <a:srgbClr val="160B11"/>
                </a:solidFill>
                <a:latin typeface="Arial" panose="020B0604020202020204" pitchFamily="34" charset="0"/>
                <a:cs typeface="Arial" panose="020B0604020202020204" pitchFamily="34" charset="0"/>
              </a:rPr>
              <a:t> :</a:t>
            </a:r>
            <a:endParaRPr lang="en-US" altLang="zh-CN" sz="2400">
              <a:solidFill>
                <a:srgbClr val="160B1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8" name="文本框 7"/>
              <p:cNvSpPr txBox="1"/>
              <p:nvPr/>
            </p:nvSpPr>
            <p:spPr>
              <a:xfrm>
                <a:off x="4196651" y="5356479"/>
                <a:ext cx="4131310" cy="45339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i="1">
                          <a:solidFill>
                            <a:srgbClr val="160B11"/>
                          </a:solidFill>
                          <a:latin typeface="Cambria Math" panose="02040503050406030204" pitchFamily="18" charset="0"/>
                          <a:cs typeface="Cambria Math" panose="02040503050406030204" pitchFamily="18" charset="0"/>
                        </a:rPr>
                        <m:t>𝑋</m:t>
                      </m:r>
                      <m:r>
                        <a:rPr lang="en-US" altLang="zh-CN" sz="2400" i="1">
                          <a:solidFill>
                            <a:srgbClr val="160B11"/>
                          </a:solidFill>
                          <a:latin typeface="Cambria Math" panose="02040503050406030204" pitchFamily="18" charset="0"/>
                          <a:cs typeface="Cambria Math" panose="02040503050406030204" pitchFamily="18" charset="0"/>
                        </a:rPr>
                        <m:t>=</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𝐴</m:t>
                              </m:r>
                            </m:e>
                            <m:sup>
                              <m:r>
                                <a:rPr lang="en-US" altLang="zh-CN" sz="2400" i="1">
                                  <a:solidFill>
                                    <a:srgbClr val="160B11"/>
                                  </a:solidFill>
                                  <a:latin typeface="Cambria Math" panose="02040503050406030204" pitchFamily="18" charset="0"/>
                                  <a:cs typeface="Cambria Math" panose="02040503050406030204" pitchFamily="18" charset="0"/>
                                </a:rPr>
                                <m:t>𝑇</m:t>
                              </m:r>
                            </m:sup>
                          </m:sSup>
                          <m:r>
                            <a:rPr lang="en-US" altLang="zh-CN" sz="2400" i="1">
                              <a:solidFill>
                                <a:srgbClr val="160B11"/>
                              </a:solidFill>
                              <a:latin typeface="Cambria Math" panose="02040503050406030204" pitchFamily="18" charset="0"/>
                              <a:cs typeface="Cambria Math" panose="02040503050406030204" pitchFamily="18" charset="0"/>
                            </a:rPr>
                            <m:t>𝐴</m:t>
                          </m:r>
                          <m:r>
                            <a:rPr lang="en-US" altLang="zh-CN" sz="2400" i="1">
                              <a:solidFill>
                                <a:srgbClr val="160B11"/>
                              </a:solidFill>
                              <a:latin typeface="Cambria Math" panose="02040503050406030204" pitchFamily="18" charset="0"/>
                              <a:cs typeface="Cambria Math" panose="02040503050406030204" pitchFamily="18" charset="0"/>
                            </a:rPr>
                            <m:t>)</m:t>
                          </m:r>
                        </m:e>
                        <m:sup>
                          <m:r>
                            <a:rPr lang="en-US" altLang="zh-CN" sz="2400" i="1">
                              <a:solidFill>
                                <a:srgbClr val="160B11"/>
                              </a:solidFill>
                              <a:latin typeface="Cambria Math" panose="02040503050406030204" pitchFamily="18"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1</m:t>
                          </m:r>
                        </m:sup>
                      </m:sSup>
                      <m:d>
                        <m:dPr>
                          <m:ctrlPr>
                            <a:rPr lang="en-US" altLang="zh-CN" sz="2400" i="1">
                              <a:solidFill>
                                <a:srgbClr val="160B11"/>
                              </a:solidFill>
                              <a:latin typeface="Cambria Math" panose="02040503050406030204" pitchFamily="18" charset="0"/>
                              <a:cs typeface="Cambria Math" panose="02040503050406030204" pitchFamily="18" charset="0"/>
                            </a:rPr>
                          </m:ctrlPr>
                        </m:dPr>
                        <m:e>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𝐴</m:t>
                              </m:r>
                            </m:e>
                            <m:sup>
                              <m:r>
                                <a:rPr lang="en-US" altLang="zh-CN" sz="2400" i="1">
                                  <a:solidFill>
                                    <a:srgbClr val="160B11"/>
                                  </a:solidFill>
                                  <a:latin typeface="Cambria Math" panose="02040503050406030204" pitchFamily="18" charset="0"/>
                                  <a:cs typeface="Cambria Math" panose="02040503050406030204" pitchFamily="18" charset="0"/>
                                </a:rPr>
                                <m:t>𝑇</m:t>
                              </m:r>
                            </m:sup>
                          </m:sSup>
                          <m:r>
                            <a:rPr lang="en-US" altLang="zh-CN" sz="2400" i="1">
                              <a:solidFill>
                                <a:srgbClr val="160B11"/>
                              </a:solidFill>
                              <a:latin typeface="Cambria Math" panose="02040503050406030204" pitchFamily="18" charset="0"/>
                              <a:cs typeface="Cambria Math" panose="02040503050406030204" pitchFamily="18" charset="0"/>
                            </a:rPr>
                            <m:t>𝐵</m:t>
                          </m:r>
                        </m:e>
                      </m:d>
                      <m:r>
                        <a:rPr lang="en-US" altLang="zh-CN" sz="2400" i="1">
                          <a:solidFill>
                            <a:srgbClr val="160B11"/>
                          </a:solidFill>
                          <a:latin typeface="Cambria Math" panose="02040503050406030204" pitchFamily="18" charset="0"/>
                          <a:cs typeface="Cambria Math" panose="02040503050406030204" pitchFamily="18" charset="0"/>
                        </a:rPr>
                        <m:t>=</m:t>
                      </m:r>
                      <m:sSup>
                        <m:sSupPr>
                          <m:ctrlPr>
                            <a:rPr lang="en-US" altLang="zh-CN" sz="2400" i="1">
                              <a:solidFill>
                                <a:srgbClr val="160B11"/>
                              </a:solidFill>
                              <a:latin typeface="Cambria Math" panose="02040503050406030204" pitchFamily="18" charset="0"/>
                              <a:cs typeface="Cambria Math" panose="02040503050406030204" pitchFamily="18" charset="0"/>
                            </a:rPr>
                          </m:ctrlPr>
                        </m:sSupPr>
                        <m:e>
                          <m:r>
                            <a:rPr lang="en-US" altLang="zh-CN" sz="2400" i="1">
                              <a:solidFill>
                                <a:srgbClr val="160B11"/>
                              </a:solidFill>
                              <a:latin typeface="Cambria Math" panose="02040503050406030204" pitchFamily="18"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𝑥</m:t>
                          </m:r>
                          <m:r>
                            <a:rPr lang="en-US" altLang="zh-CN" sz="2400" i="1">
                              <a:solidFill>
                                <a:srgbClr val="160B11"/>
                              </a:solidFill>
                              <a:latin typeface="Cambria Math" panose="02040503050406030204" pitchFamily="18"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𝑦</m:t>
                          </m:r>
                          <m:r>
                            <a:rPr lang="en-US" altLang="zh-CN" sz="2400" i="1">
                              <a:solidFill>
                                <a:srgbClr val="160B11"/>
                              </a:solidFill>
                              <a:latin typeface="Cambria Math" panose="02040503050406030204" pitchFamily="18" charset="0"/>
                              <a:cs typeface="Cambria Math" panose="02040503050406030204" pitchFamily="18" charset="0"/>
                            </a:rPr>
                            <m:t>,</m:t>
                          </m:r>
                          <m:r>
                            <a:rPr lang="en-US" altLang="zh-CN" sz="2400" i="1">
                              <a:solidFill>
                                <a:srgbClr val="160B11"/>
                              </a:solidFill>
                              <a:latin typeface="Cambria Math" panose="02040503050406030204" pitchFamily="18" charset="0"/>
                              <a:cs typeface="Cambria Math" panose="02040503050406030204" pitchFamily="18" charset="0"/>
                            </a:rPr>
                            <m:t>𝑧</m:t>
                          </m:r>
                          <m:r>
                            <a:rPr lang="en-US" altLang="zh-CN" sz="2400" i="1">
                              <a:solidFill>
                                <a:srgbClr val="160B11"/>
                              </a:solidFill>
                              <a:latin typeface="Cambria Math" panose="02040503050406030204" pitchFamily="18" charset="0"/>
                              <a:cs typeface="Cambria Math" panose="02040503050406030204" pitchFamily="18" charset="0"/>
                            </a:rPr>
                            <m:t>]</m:t>
                          </m:r>
                        </m:e>
                        <m:sup>
                          <m:r>
                            <a:rPr lang="en-US" altLang="zh-CN" sz="2400" i="1">
                              <a:solidFill>
                                <a:srgbClr val="160B11"/>
                              </a:solidFill>
                              <a:latin typeface="Cambria Math" panose="02040503050406030204" pitchFamily="18" charset="0"/>
                              <a:cs typeface="Cambria Math" panose="02040503050406030204" pitchFamily="18" charset="0"/>
                            </a:rPr>
                            <m:t>𝑇</m:t>
                          </m:r>
                        </m:sup>
                      </m:sSup>
                    </m:oMath>
                  </m:oMathPara>
                </a14:m>
                <a:endParaRPr lang="en-US" altLang="zh-CN" sz="2400" i="1">
                  <a:solidFill>
                    <a:srgbClr val="160B11"/>
                  </a:solidFill>
                  <a:latin typeface="Cambria Math" panose="02040503050406030204" pitchFamily="18" charset="0"/>
                  <a:cs typeface="Cambria Math" panose="020405030504060302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4196651" y="5356479"/>
                <a:ext cx="4131310" cy="453390"/>
              </a:xfrm>
              <a:prstGeom prst="rect">
                <a:avLst/>
              </a:prstGeom>
              <a:blipFill rotWithShape="1">
                <a:blip r:embed="rId5"/>
                <a:stretch>
                  <a:fillRect l="-14" t="-56" r="14" b="56"/>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solidFill>
                  <a:schemeClr val="bg2"/>
                </a:solidFill>
                <a:latin typeface="Arial" panose="020B0604020202020204" pitchFamily="34" charset="0"/>
                <a:cs typeface="Arial" panose="020B0604020202020204" pitchFamily="34" charset="0"/>
                <a:sym typeface="+mn-ea"/>
              </a:rPr>
              <a:t>Modelling and solving</a:t>
            </a:r>
            <a:r>
              <a:rPr lang="en-US" altLang="zh-CN" dirty="0">
                <a:solidFill>
                  <a:schemeClr val="bg2"/>
                </a:solidFill>
                <a:latin typeface="Arial" panose="020B0604020202020204" pitchFamily="34" charset="0"/>
                <a:cs typeface="Arial" panose="020B0604020202020204" pitchFamily="34" charset="0"/>
                <a:sym typeface="+mn-ea"/>
              </a:rPr>
              <a:t>——Least Squares</a:t>
            </a:r>
            <a:endParaRPr lang="en-US" altLang="zh-CN" dirty="0">
              <a:solidFill>
                <a:schemeClr val="bg2"/>
              </a:solidFill>
              <a:latin typeface="Arial" panose="020B0604020202020204" pitchFamily="34" charset="0"/>
              <a:cs typeface="Arial" panose="020B0604020202020204" pitchFamily="34" charset="0"/>
              <a:sym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247015" y="1524635"/>
                <a:ext cx="5092065" cy="4784725"/>
              </a:xfrm>
              <a:prstGeom prst="rect">
                <a:avLst/>
              </a:prstGeom>
              <a:noFill/>
            </p:spPr>
            <p:txBody>
              <a:bodyPr wrap="square" rtlCol="0" anchor="t">
                <a:noAutofit/>
              </a:bodyPr>
              <a:lstStyle/>
              <a:p>
                <a:pPr marL="342900" indent="-342900" algn="just">
                  <a:lnSpc>
                    <a:spcPct val="150000"/>
                  </a:lnSpc>
                  <a:buFont typeface="Arial" panose="020B0604020202020204" pitchFamily="34" charset="0"/>
                  <a:buChar char="•"/>
                </a:pPr>
                <a:r>
                  <a:rPr sz="2400">
                    <a:solidFill>
                      <a:srgbClr val="160B11"/>
                    </a:solidFill>
                  </a:rPr>
                  <a:t>The final latitude, longitude, and elevation were found to be:</a:t>
                </a:r>
                <a:endParaRPr sz="2400">
                  <a:solidFill>
                    <a:srgbClr val="160B11"/>
                  </a:solidFill>
                </a:endParaRPr>
              </a:p>
              <a:p>
                <a:pPr indent="0" algn="just">
                  <a:lnSpc>
                    <a:spcPct val="150000"/>
                  </a:lnSpc>
                  <a:buFont typeface="Arial" panose="020B0604020202020204" pitchFamily="34" charset="0"/>
                  <a:buNone/>
                </a:pPr>
                <a14:m>
                  <m:oMath xmlns:m="http://schemas.openxmlformats.org/officeDocument/2006/math">
                    <m:r>
                      <a:rPr lang="en-US" sz="2400" i="1">
                        <a:solidFill>
                          <a:srgbClr val="160B11"/>
                        </a:solidFill>
                        <a:latin typeface="Cambria Math" panose="02040503050406030204" pitchFamily="18" charset="0"/>
                        <a:cs typeface="Cambria Math" panose="02040503050406030204" pitchFamily="18" charset="0"/>
                      </a:rPr>
                      <m:t>(</m:t>
                    </m:r>
                    <m:r>
                      <a:rPr lang="en-US" sz="2400" i="1">
                        <a:solidFill>
                          <a:srgbClr val="160B11"/>
                        </a:solidFill>
                        <a:latin typeface="Cambria Math" panose="02040503050406030204" pitchFamily="18" charset="0"/>
                        <a:cs typeface="Cambria Math" panose="02040503050406030204" pitchFamily="18" charset="0"/>
                      </a:rPr>
                      <m:t>22</m:t>
                    </m:r>
                    <m:r>
                      <a:rPr lang="en-US" sz="2400" i="1">
                        <a:solidFill>
                          <a:srgbClr val="160B11"/>
                        </a:solidFill>
                        <a:latin typeface="Cambria Math" panose="02040503050406030204" pitchFamily="18" charset="0"/>
                        <a:cs typeface="Cambria Math" panose="02040503050406030204" pitchFamily="18" charset="0"/>
                      </a:rPr>
                      <m:t>.</m:t>
                    </m:r>
                    <m:r>
                      <a:rPr lang="en-US" sz="2400" i="1">
                        <a:solidFill>
                          <a:srgbClr val="160B11"/>
                        </a:solidFill>
                        <a:latin typeface="Cambria Math" panose="02040503050406030204" pitchFamily="18" charset="0"/>
                        <a:cs typeface="Cambria Math" panose="02040503050406030204" pitchFamily="18" charset="0"/>
                      </a:rPr>
                      <m:t>138150</m:t>
                    </m:r>
                    <m:r>
                      <a:rPr lang="en-US" sz="2400" i="1">
                        <a:solidFill>
                          <a:srgbClr val="160B11"/>
                        </a:solidFill>
                        <a:latin typeface="Cambria Math" panose="02040503050406030204" pitchFamily="18" charset="0"/>
                        <a:cs typeface="Cambria Math" panose="02040503050406030204" pitchFamily="18" charset="0"/>
                      </a:rPr>
                      <m:t>, </m:t>
                    </m:r>
                    <m:r>
                      <a:rPr lang="en-US" sz="2400" i="1">
                        <a:solidFill>
                          <a:srgbClr val="160B11"/>
                        </a:solidFill>
                        <a:latin typeface="Cambria Math" panose="02040503050406030204" pitchFamily="18" charset="0"/>
                        <a:cs typeface="Cambria Math" panose="02040503050406030204" pitchFamily="18" charset="0"/>
                      </a:rPr>
                      <m:t>113</m:t>
                    </m:r>
                    <m:r>
                      <a:rPr lang="en-US" sz="2400" i="1">
                        <a:solidFill>
                          <a:srgbClr val="160B11"/>
                        </a:solidFill>
                        <a:latin typeface="Cambria Math" panose="02040503050406030204" pitchFamily="18" charset="0"/>
                        <a:cs typeface="Cambria Math" panose="02040503050406030204" pitchFamily="18" charset="0"/>
                      </a:rPr>
                      <m:t>.</m:t>
                    </m:r>
                    <m:r>
                      <a:rPr lang="en-US" sz="2400" i="1">
                        <a:solidFill>
                          <a:srgbClr val="160B11"/>
                        </a:solidFill>
                        <a:latin typeface="Cambria Math" panose="02040503050406030204" pitchFamily="18" charset="0"/>
                        <a:cs typeface="Cambria Math" panose="02040503050406030204" pitchFamily="18" charset="0"/>
                      </a:rPr>
                      <m:t>538034</m:t>
                    </m:r>
                    <m:r>
                      <a:rPr lang="en-US" sz="2400" i="1">
                        <a:solidFill>
                          <a:srgbClr val="160B11"/>
                        </a:solidFill>
                        <a:latin typeface="Cambria Math" panose="02040503050406030204" pitchFamily="18" charset="0"/>
                        <a:cs typeface="Cambria Math" panose="02040503050406030204" pitchFamily="18" charset="0"/>
                      </a:rPr>
                      <m:t>, </m:t>
                    </m:r>
                    <m:r>
                      <a:rPr lang="en-US" sz="2400" i="1">
                        <a:solidFill>
                          <a:srgbClr val="160B11"/>
                        </a:solidFill>
                        <a:latin typeface="Cambria Math" panose="02040503050406030204" pitchFamily="18" charset="0"/>
                        <a:cs typeface="Cambria Math" panose="02040503050406030204" pitchFamily="18" charset="0"/>
                      </a:rPr>
                      <m:t>131</m:t>
                    </m:r>
                    <m:r>
                      <a:rPr lang="en-US" sz="2400" i="1">
                        <a:solidFill>
                          <a:srgbClr val="160B11"/>
                        </a:solidFill>
                        <a:latin typeface="Cambria Math" panose="02040503050406030204" pitchFamily="18" charset="0"/>
                        <a:cs typeface="Cambria Math" panose="02040503050406030204" pitchFamily="18" charset="0"/>
                      </a:rPr>
                      <m:t>.</m:t>
                    </m:r>
                    <m:r>
                      <a:rPr lang="en-US" sz="2400" i="1">
                        <a:solidFill>
                          <a:srgbClr val="160B11"/>
                        </a:solidFill>
                        <a:latin typeface="Cambria Math" panose="02040503050406030204" pitchFamily="18" charset="0"/>
                        <a:cs typeface="Cambria Math" panose="02040503050406030204" pitchFamily="18" charset="0"/>
                      </a:rPr>
                      <m:t>712037</m:t>
                    </m:r>
                    <m:r>
                      <a:rPr lang="en-US" sz="2400" i="1">
                        <a:solidFill>
                          <a:srgbClr val="160B11"/>
                        </a:solidFill>
                        <a:latin typeface="Cambria Math" panose="02040503050406030204" pitchFamily="18" charset="0"/>
                        <a:cs typeface="Cambria Math" panose="02040503050406030204" pitchFamily="18" charset="0"/>
                      </a:rPr>
                      <m:t>)</m:t>
                    </m:r>
                  </m:oMath>
                </a14:m>
                <a:r>
                  <a:rPr sz="2400">
                    <a:solidFill>
                      <a:srgbClr val="160B11"/>
                    </a:solidFill>
                  </a:rPr>
                  <a:t>. </a:t>
                </a:r>
                <a:endParaRPr sz="2400">
                  <a:solidFill>
                    <a:srgbClr val="160B11"/>
                  </a:solidFill>
                </a:endParaRPr>
              </a:p>
              <a:p>
                <a:pPr marL="342900" indent="-342900" algn="just">
                  <a:lnSpc>
                    <a:spcPct val="150000"/>
                  </a:lnSpc>
                  <a:buFont typeface="Arial" panose="020B0604020202020204" pitchFamily="34" charset="0"/>
                  <a:buChar char="•"/>
                </a:pPr>
                <a:endParaRPr sz="2400">
                  <a:solidFill>
                    <a:srgbClr val="160B11"/>
                  </a:solidFill>
                </a:endParaRPr>
              </a:p>
              <a:p>
                <a:pPr marL="342900" indent="-342900" algn="just">
                  <a:lnSpc>
                    <a:spcPct val="150000"/>
                  </a:lnSpc>
                  <a:buFont typeface="Arial" panose="020B0604020202020204" pitchFamily="34" charset="0"/>
                  <a:buChar char="•"/>
                </a:pPr>
                <a:r>
                  <a:rPr sz="2400">
                    <a:solidFill>
                      <a:srgbClr val="160B11"/>
                    </a:solidFill>
                  </a:rPr>
                  <a:t>This was plotted against the latitude and longitude of the observation point in a two-dimensional plan view as follows</a:t>
                </a:r>
                <a:endParaRPr sz="2400">
                  <a:solidFill>
                    <a:srgbClr val="160B11"/>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247015" y="1524635"/>
                <a:ext cx="5092065" cy="4784725"/>
              </a:xfrm>
              <a:prstGeom prst="rect">
                <a:avLst/>
              </a:prstGeom>
              <a:blipFill rotWithShape="1">
                <a:blip r:embed="rId2"/>
                <a:stretch>
                  <a:fillRect r="-5462"/>
                </a:stretch>
              </a:blipFill>
            </p:spPr>
            <p:txBody>
              <a:bodyPr/>
              <a:lstStyle/>
              <a:p>
                <a:r>
                  <a:rPr lang="zh-CN" altLang="en-US">
                    <a:noFill/>
                  </a:rPr>
                  <a:t> </a:t>
                </a:r>
              </a:p>
            </p:txBody>
          </p:sp>
        </mc:Fallback>
      </mc:AlternateContent>
      <p:pic>
        <p:nvPicPr>
          <p:cNvPr id="475626452" name="图片 1"/>
          <p:cNvPicPr>
            <a:picLocks noChangeAspect="1"/>
          </p:cNvPicPr>
          <p:nvPr>
            <p:custDataLst>
              <p:tags r:id="rId3"/>
            </p:custDataLst>
          </p:nvPr>
        </p:nvPicPr>
        <p:blipFill>
          <a:blip r:embed="rId4"/>
          <a:stretch>
            <a:fillRect/>
          </a:stretch>
        </p:blipFill>
        <p:spPr>
          <a:xfrm>
            <a:off x="5544820" y="1355090"/>
            <a:ext cx="6281420" cy="48425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对角 3"/>
          <p:cNvSpPr/>
          <p:nvPr userDrawn="1">
            <p:custDataLst>
              <p:tags r:id="rId1"/>
            </p:custDataLst>
          </p:nvPr>
        </p:nvSpPr>
        <p:spPr>
          <a:xfrm>
            <a:off x="1820678" y="1698807"/>
            <a:ext cx="8685774" cy="3246494"/>
          </a:xfrm>
          <a:prstGeom prst="snip2DiagRect">
            <a:avLst/>
          </a:prstGeom>
          <a:solidFill>
            <a:srgbClr val="2C7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任意多边形: 形状 5"/>
          <p:cNvSpPr/>
          <p:nvPr userDrawn="1">
            <p:custDataLst>
              <p:tags r:id="rId2"/>
            </p:custDataLst>
          </p:nvPr>
        </p:nvSpPr>
        <p:spPr>
          <a:xfrm rot="5400000" flipV="1">
            <a:off x="10199917" y="1692255"/>
            <a:ext cx="396214" cy="409317"/>
          </a:xfrm>
          <a:custGeom>
            <a:avLst/>
            <a:gdLst>
              <a:gd name="connsiteX0" fmla="*/ 0 w 1043"/>
              <a:gd name="connsiteY0" fmla="*/ 1137 h 1137"/>
              <a:gd name="connsiteX1" fmla="*/ 0 w 1043"/>
              <a:gd name="connsiteY1" fmla="*/ 0 h 1137"/>
              <a:gd name="connsiteX2" fmla="*/ 1043 w 1043"/>
              <a:gd name="connsiteY2" fmla="*/ 1068 h 1137"/>
              <a:gd name="connsiteX3" fmla="*/ 0 w 1043"/>
              <a:gd name="connsiteY3" fmla="*/ 1137 h 1137"/>
            </a:gdLst>
            <a:ahLst/>
            <a:cxnLst>
              <a:cxn ang="0">
                <a:pos x="connsiteX0" y="connsiteY0"/>
              </a:cxn>
              <a:cxn ang="0">
                <a:pos x="connsiteX1" y="connsiteY1"/>
              </a:cxn>
              <a:cxn ang="0">
                <a:pos x="connsiteX2" y="connsiteY2"/>
              </a:cxn>
              <a:cxn ang="0">
                <a:pos x="connsiteX3" y="connsiteY3"/>
              </a:cxn>
            </a:cxnLst>
            <a:rect l="l" t="t" r="r" b="b"/>
            <a:pathLst>
              <a:path w="1043" h="1137">
                <a:moveTo>
                  <a:pt x="0" y="1137"/>
                </a:moveTo>
                <a:lnTo>
                  <a:pt x="0" y="0"/>
                </a:lnTo>
                <a:lnTo>
                  <a:pt x="1043" y="1068"/>
                </a:lnTo>
                <a:lnTo>
                  <a:pt x="0" y="1137"/>
                </a:lnTo>
                <a:close/>
              </a:path>
            </a:pathLst>
          </a:custGeom>
          <a:solidFill>
            <a:schemeClr val="tx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ym typeface="+mn-ea"/>
            </a:endParaRPr>
          </a:p>
        </p:txBody>
      </p:sp>
      <p:sp>
        <p:nvSpPr>
          <p:cNvPr id="7" name="任意多边形: 形状 6"/>
          <p:cNvSpPr/>
          <p:nvPr userDrawn="1">
            <p:custDataLst>
              <p:tags r:id="rId3"/>
            </p:custDataLst>
          </p:nvPr>
        </p:nvSpPr>
        <p:spPr>
          <a:xfrm rot="16200000" flipV="1">
            <a:off x="1705223" y="4771641"/>
            <a:ext cx="307966" cy="347319"/>
          </a:xfrm>
          <a:custGeom>
            <a:avLst/>
            <a:gdLst>
              <a:gd name="connsiteX0" fmla="*/ 0 w 1043"/>
              <a:gd name="connsiteY0" fmla="*/ 1137 h 1137"/>
              <a:gd name="connsiteX1" fmla="*/ 0 w 1043"/>
              <a:gd name="connsiteY1" fmla="*/ 0 h 1137"/>
              <a:gd name="connsiteX2" fmla="*/ 1043 w 1043"/>
              <a:gd name="connsiteY2" fmla="*/ 1068 h 1137"/>
              <a:gd name="connsiteX3" fmla="*/ 0 w 1043"/>
              <a:gd name="connsiteY3" fmla="*/ 1137 h 1137"/>
            </a:gdLst>
            <a:ahLst/>
            <a:cxnLst>
              <a:cxn ang="0">
                <a:pos x="connsiteX0" y="connsiteY0"/>
              </a:cxn>
              <a:cxn ang="0">
                <a:pos x="connsiteX1" y="connsiteY1"/>
              </a:cxn>
              <a:cxn ang="0">
                <a:pos x="connsiteX2" y="connsiteY2"/>
              </a:cxn>
              <a:cxn ang="0">
                <a:pos x="connsiteX3" y="connsiteY3"/>
              </a:cxn>
            </a:cxnLst>
            <a:rect l="l" t="t" r="r" b="b"/>
            <a:pathLst>
              <a:path w="1043" h="1137">
                <a:moveTo>
                  <a:pt x="0" y="1137"/>
                </a:moveTo>
                <a:lnTo>
                  <a:pt x="0" y="0"/>
                </a:lnTo>
                <a:lnTo>
                  <a:pt x="1043" y="1068"/>
                </a:lnTo>
                <a:lnTo>
                  <a:pt x="0" y="1137"/>
                </a:lnTo>
                <a:close/>
              </a:path>
            </a:pathLst>
          </a:custGeom>
          <a:solidFill>
            <a:schemeClr val="tx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ym typeface="+mn-ea"/>
            </a:endParaRPr>
          </a:p>
        </p:txBody>
      </p:sp>
      <p:sp>
        <p:nvSpPr>
          <p:cNvPr id="5" name="标题 4"/>
          <p:cNvSpPr>
            <a:spLocks noGrp="1"/>
          </p:cNvSpPr>
          <p:nvPr>
            <p:ph type="title"/>
          </p:nvPr>
        </p:nvSpPr>
        <p:spPr>
          <a:xfrm>
            <a:off x="3959860" y="2094865"/>
            <a:ext cx="6459220" cy="2063750"/>
          </a:xfrm>
        </p:spPr>
        <p:txBody>
          <a:bodyPr>
            <a:noAutofit/>
          </a:bodyPr>
          <a:lstStyle/>
          <a:p>
            <a:pPr algn="l">
              <a:lnSpc>
                <a:spcPct val="150000"/>
              </a:lnSpc>
            </a:pPr>
            <a:r>
              <a:rPr lang="en-US" altLang="zh-CN" sz="4400" dirty="0">
                <a:solidFill>
                  <a:schemeClr val="tx2"/>
                </a:solidFill>
                <a:latin typeface="+mn-lt"/>
                <a:ea typeface="+mn-ea"/>
                <a:cs typeface="+mn-ea"/>
                <a:sym typeface="+mn-lt"/>
              </a:rPr>
              <a:t>Problem Analysis </a:t>
            </a:r>
            <a:br>
              <a:rPr lang="en-US" altLang="zh-CN" sz="4400" dirty="0">
                <a:solidFill>
                  <a:schemeClr val="tx2"/>
                </a:solidFill>
                <a:latin typeface="+mn-lt"/>
                <a:ea typeface="+mn-ea"/>
                <a:cs typeface="+mn-ea"/>
                <a:sym typeface="+mn-lt"/>
              </a:rPr>
            </a:br>
            <a:r>
              <a:rPr lang="en-US" altLang="zh-CN" sz="4400" dirty="0">
                <a:solidFill>
                  <a:schemeClr val="tx2"/>
                </a:solidFill>
                <a:latin typeface="+mn-lt"/>
                <a:ea typeface="+mn-ea"/>
                <a:cs typeface="+mn-ea"/>
                <a:sym typeface="+mn-lt"/>
              </a:rPr>
              <a:t>and Improvement</a:t>
            </a:r>
            <a:endParaRPr lang="en-US" altLang="zh-CN" sz="4400" dirty="0">
              <a:solidFill>
                <a:schemeClr val="tx2"/>
              </a:solidFill>
              <a:latin typeface="+mn-lt"/>
              <a:ea typeface="+mn-ea"/>
              <a:cs typeface="+mn-ea"/>
              <a:sym typeface="+mn-lt"/>
            </a:endParaRPr>
          </a:p>
        </p:txBody>
      </p:sp>
      <p:sp>
        <p:nvSpPr>
          <p:cNvPr id="3" name="文本框 2"/>
          <p:cNvSpPr txBox="1"/>
          <p:nvPr/>
        </p:nvSpPr>
        <p:spPr>
          <a:xfrm>
            <a:off x="2211705" y="2537460"/>
            <a:ext cx="1886585" cy="1322070"/>
          </a:xfrm>
          <a:prstGeom prst="rect">
            <a:avLst/>
          </a:prstGeom>
          <a:noFill/>
        </p:spPr>
        <p:txBody>
          <a:bodyPr wrap="square" rtlCol="0">
            <a:spAutoFit/>
          </a:bodyPr>
          <a:lstStyle/>
          <a:p>
            <a:pPr algn="ctr"/>
            <a:r>
              <a:rPr lang="en-US" altLang="zh-CN" sz="8000">
                <a:solidFill>
                  <a:schemeClr val="bg2"/>
                </a:solidFill>
              </a:rPr>
              <a:t>03</a:t>
            </a:r>
            <a:endParaRPr lang="en-US" altLang="zh-CN" sz="8000">
              <a:solidFill>
                <a:schemeClr val="bg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dirty="0">
                <a:solidFill>
                  <a:schemeClr val="tx2"/>
                </a:solidFill>
                <a:latin typeface="+mn-lt"/>
                <a:ea typeface="+mn-ea"/>
                <a:cs typeface="+mn-ea"/>
                <a:sym typeface="+mn-lt"/>
              </a:rPr>
              <a:t>Problem Analysis and Improvement</a:t>
            </a:r>
            <a:endParaRPr lang="en-US" altLang="zh-CN" dirty="0">
              <a:solidFill>
                <a:schemeClr val="bg2"/>
              </a:solidFill>
              <a:latin typeface="Arial" panose="020B0604020202020204" pitchFamily="34" charset="0"/>
              <a:cs typeface="Arial" panose="020B0604020202020204" pitchFamily="34" charset="0"/>
              <a:sym typeface="+mn-ea"/>
            </a:endParaRPr>
          </a:p>
        </p:txBody>
      </p:sp>
      <p:sp>
        <p:nvSpPr>
          <p:cNvPr id="3" name="矩形 2"/>
          <p:cNvSpPr/>
          <p:nvPr>
            <p:custDataLst>
              <p:tags r:id="rId2"/>
            </p:custDataLst>
          </p:nvPr>
        </p:nvSpPr>
        <p:spPr>
          <a:xfrm>
            <a:off x="5887392" y="1915891"/>
            <a:ext cx="5589598" cy="1860623"/>
          </a:xfrm>
          <a:prstGeom prst="rect">
            <a:avLst/>
          </a:prstGeom>
          <a:gradFill flip="none" rotWithShape="1">
            <a:gsLst>
              <a:gs pos="46000">
                <a:schemeClr val="accent2">
                  <a:alpha val="0"/>
                </a:schemeClr>
              </a:gs>
              <a:gs pos="100000">
                <a:schemeClr val="accent1">
                  <a:alpha val="28000"/>
                </a:schemeClr>
              </a:gs>
            </a:gsLst>
            <a:lin ang="18900000" scaled="1"/>
            <a:tileRect/>
          </a:gradFill>
          <a:ln>
            <a:gradFill flip="none" rotWithShape="1">
              <a:gsLst>
                <a:gs pos="100000">
                  <a:schemeClr val="accent1">
                    <a:alpha val="0"/>
                  </a:schemeClr>
                </a:gs>
                <a:gs pos="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custDataLst>
              <p:tags r:id="rId3"/>
            </p:custDataLst>
          </p:nvPr>
        </p:nvSpPr>
        <p:spPr>
          <a:xfrm>
            <a:off x="5887392" y="4093354"/>
            <a:ext cx="5589598" cy="1860623"/>
          </a:xfrm>
          <a:prstGeom prst="rect">
            <a:avLst/>
          </a:prstGeom>
          <a:gradFill flip="none" rotWithShape="1">
            <a:gsLst>
              <a:gs pos="46000">
                <a:schemeClr val="accent2">
                  <a:alpha val="0"/>
                </a:schemeClr>
              </a:gs>
              <a:gs pos="100000">
                <a:schemeClr val="accent1">
                  <a:alpha val="28000"/>
                </a:schemeClr>
              </a:gs>
            </a:gsLst>
            <a:lin ang="18900000" scaled="1"/>
            <a:tileRect/>
          </a:gradFill>
          <a:ln>
            <a:gradFill flip="none" rotWithShape="1">
              <a:gsLst>
                <a:gs pos="100000">
                  <a:schemeClr val="accent1">
                    <a:alpha val="0"/>
                  </a:schemeClr>
                </a:gs>
                <a:gs pos="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4"/>
            </p:custDataLst>
          </p:nvPr>
        </p:nvSpPr>
        <p:spPr>
          <a:xfrm flipH="1">
            <a:off x="696300" y="1915891"/>
            <a:ext cx="5589598" cy="1860623"/>
          </a:xfrm>
          <a:prstGeom prst="rect">
            <a:avLst/>
          </a:prstGeom>
          <a:gradFill flip="none" rotWithShape="1">
            <a:gsLst>
              <a:gs pos="46000">
                <a:schemeClr val="accent2">
                  <a:alpha val="0"/>
                </a:schemeClr>
              </a:gs>
              <a:gs pos="100000">
                <a:schemeClr val="accent1">
                  <a:alpha val="28000"/>
                </a:schemeClr>
              </a:gs>
            </a:gsLst>
            <a:lin ang="18900000" scaled="1"/>
            <a:tileRect/>
          </a:gradFill>
          <a:ln>
            <a:gradFill flip="none" rotWithShape="1">
              <a:gsLst>
                <a:gs pos="100000">
                  <a:schemeClr val="accent1">
                    <a:alpha val="0"/>
                  </a:schemeClr>
                </a:gs>
                <a:gs pos="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5"/>
            </p:custDataLst>
          </p:nvPr>
        </p:nvSpPr>
        <p:spPr>
          <a:xfrm flipH="1">
            <a:off x="696300" y="4093354"/>
            <a:ext cx="5589598" cy="1860623"/>
          </a:xfrm>
          <a:prstGeom prst="rect">
            <a:avLst/>
          </a:prstGeom>
          <a:gradFill flip="none" rotWithShape="1">
            <a:gsLst>
              <a:gs pos="46000">
                <a:schemeClr val="accent2">
                  <a:alpha val="0"/>
                </a:schemeClr>
              </a:gs>
              <a:gs pos="100000">
                <a:schemeClr val="accent1">
                  <a:alpha val="28000"/>
                </a:schemeClr>
              </a:gs>
            </a:gsLst>
            <a:lin ang="18900000" scaled="1"/>
            <a:tileRect/>
          </a:gradFill>
          <a:ln>
            <a:gradFill flip="none" rotWithShape="1">
              <a:gsLst>
                <a:gs pos="100000">
                  <a:schemeClr val="accent1">
                    <a:alpha val="0"/>
                  </a:schemeClr>
                </a:gs>
                <a:gs pos="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 空心 10"/>
          <p:cNvSpPr/>
          <p:nvPr>
            <p:custDataLst>
              <p:tags r:id="rId6"/>
            </p:custDataLst>
          </p:nvPr>
        </p:nvSpPr>
        <p:spPr>
          <a:xfrm>
            <a:off x="4632325" y="2437765"/>
            <a:ext cx="2772000" cy="2772000"/>
          </a:xfrm>
          <a:prstGeom prst="donut">
            <a:avLst>
              <a:gd name="adj" fmla="val 19453"/>
            </a:avLst>
          </a:prstGeom>
          <a:solidFill>
            <a:schemeClr val="tx1">
              <a:lumMod val="20000"/>
              <a:lumOff val="80000"/>
            </a:schemeClr>
          </a:solidFill>
          <a:ln>
            <a:solidFill>
              <a:schemeClr val="tx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custDataLst>
              <p:tags r:id="rId7"/>
            </p:custDataLst>
          </p:nvPr>
        </p:nvSpPr>
        <p:spPr>
          <a:xfrm>
            <a:off x="5093335" y="2901315"/>
            <a:ext cx="1774190" cy="1842770"/>
          </a:xfrm>
          <a:prstGeom prst="ellipse">
            <a:avLst/>
          </a:prstGeom>
          <a:solidFill>
            <a:schemeClr val="bg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0046AA"/>
              </a:solidFill>
            </a:endParaRPr>
          </a:p>
        </p:txBody>
      </p:sp>
      <p:grpSp>
        <p:nvGrpSpPr>
          <p:cNvPr id="14" name="组合 13"/>
          <p:cNvGrpSpPr/>
          <p:nvPr/>
        </p:nvGrpSpPr>
        <p:grpSpPr>
          <a:xfrm>
            <a:off x="4773930" y="2675890"/>
            <a:ext cx="2489200" cy="2328545"/>
            <a:chOff x="4560437" y="2343370"/>
            <a:chExt cx="3091782" cy="3091786"/>
          </a:xfrm>
        </p:grpSpPr>
        <p:sp>
          <p:nvSpPr>
            <p:cNvPr id="15" name="弧形 14"/>
            <p:cNvSpPr/>
            <p:nvPr>
              <p:custDataLst>
                <p:tags r:id="rId8"/>
              </p:custDataLst>
            </p:nvPr>
          </p:nvSpPr>
          <p:spPr>
            <a:xfrm>
              <a:off x="4560437" y="2343370"/>
              <a:ext cx="3091782" cy="3091786"/>
            </a:xfrm>
            <a:prstGeom prst="arc">
              <a:avLst>
                <a:gd name="adj1" fmla="val 16200000"/>
                <a:gd name="adj2" fmla="val 5399503"/>
              </a:avLst>
            </a:prstGeom>
            <a:ln w="31750">
              <a:gradFill>
                <a:gsLst>
                  <a:gs pos="4000">
                    <a:schemeClr val="accent2">
                      <a:alpha val="0"/>
                    </a:schemeClr>
                  </a:gs>
                  <a:gs pos="100000">
                    <a:schemeClr val="accent2"/>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弧形 15"/>
            <p:cNvSpPr/>
            <p:nvPr>
              <p:custDataLst>
                <p:tags r:id="rId9"/>
              </p:custDataLst>
            </p:nvPr>
          </p:nvSpPr>
          <p:spPr>
            <a:xfrm flipH="1" flipV="1">
              <a:off x="4560437" y="2343370"/>
              <a:ext cx="3091782" cy="3091786"/>
            </a:xfrm>
            <a:prstGeom prst="arc">
              <a:avLst>
                <a:gd name="adj1" fmla="val 16200000"/>
                <a:gd name="adj2" fmla="val 5399503"/>
              </a:avLst>
            </a:prstGeom>
            <a:ln w="31750">
              <a:gradFill>
                <a:gsLst>
                  <a:gs pos="4000">
                    <a:schemeClr val="accent2">
                      <a:alpha val="0"/>
                    </a:schemeClr>
                  </a:gs>
                  <a:gs pos="100000">
                    <a:schemeClr val="accent2"/>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17" name="文本框 16"/>
          <p:cNvSpPr txBox="1"/>
          <p:nvPr>
            <p:custDataLst>
              <p:tags r:id="rId10"/>
            </p:custDataLst>
          </p:nvPr>
        </p:nvSpPr>
        <p:spPr>
          <a:xfrm>
            <a:off x="1697355" y="1969135"/>
            <a:ext cx="2865120" cy="706755"/>
          </a:xfrm>
          <a:prstGeom prst="rect">
            <a:avLst/>
          </a:prstGeom>
          <a:noFill/>
        </p:spPr>
        <p:txBody>
          <a:bodyPr wrap="square">
            <a:spAutoFit/>
          </a:bodyPr>
          <a:lstStyle/>
          <a:p>
            <a:pPr algn="l"/>
            <a:r>
              <a:rPr lang="zh-CN" altLang="en-US" sz="2000" b="1">
                <a:gradFill>
                  <a:gsLst>
                    <a:gs pos="0">
                      <a:schemeClr val="accent1"/>
                    </a:gs>
                    <a:gs pos="100000">
                      <a:schemeClr val="accent2"/>
                    </a:gs>
                  </a:gsLst>
                  <a:lin ang="5400000" scaled="1"/>
                </a:gradFill>
                <a:latin typeface="+mj-lt"/>
                <a:ea typeface="+mj-ea"/>
              </a:rPr>
              <a:t>Redefining the coordinate system</a:t>
            </a:r>
            <a:endParaRPr lang="zh-CN" altLang="en-US" sz="2000" b="1">
              <a:gradFill>
                <a:gsLst>
                  <a:gs pos="0">
                    <a:schemeClr val="accent1"/>
                  </a:gs>
                  <a:gs pos="100000">
                    <a:schemeClr val="accent2"/>
                  </a:gs>
                </a:gsLst>
                <a:lin ang="5400000" scaled="1"/>
              </a:gradFill>
              <a:latin typeface="+mj-lt"/>
              <a:ea typeface="+mj-ea"/>
            </a:endParaRPr>
          </a:p>
        </p:txBody>
      </p:sp>
      <p:sp>
        <p:nvSpPr>
          <p:cNvPr id="18" name="文本框 17"/>
          <p:cNvSpPr txBox="1"/>
          <p:nvPr>
            <p:custDataLst>
              <p:tags r:id="rId11"/>
            </p:custDataLst>
          </p:nvPr>
        </p:nvSpPr>
        <p:spPr>
          <a:xfrm>
            <a:off x="988060" y="2785110"/>
            <a:ext cx="3714750" cy="829945"/>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Tx/>
              <a:buSzTx/>
              <a:defRPr/>
            </a:pPr>
            <a:r>
              <a:rPr kumimoji="0" lang="zh-CN" altLang="en-US" sz="2000" b="0" i="0" u="none" strike="noStrike" kern="1200" cap="none" spc="0" normalizeH="0" noProof="0">
                <a:ln>
                  <a:noFill/>
                </a:ln>
                <a:solidFill>
                  <a:schemeClr val="bg1"/>
                </a:solidFill>
                <a:effectLst/>
                <a:uLnTx/>
                <a:uFillTx/>
                <a:cs typeface="+mn-cs"/>
              </a:rPr>
              <a:t>Converting 2D coordinates to 3D coordinates</a:t>
            </a:r>
            <a:endParaRPr kumimoji="0" lang="zh-CN" altLang="en-US" sz="2000" b="0" i="0" u="none" strike="noStrike" kern="1200" cap="none" spc="0" normalizeH="0" noProof="0">
              <a:ln>
                <a:noFill/>
              </a:ln>
              <a:solidFill>
                <a:schemeClr val="bg1"/>
              </a:solidFill>
              <a:effectLst/>
              <a:uLnTx/>
              <a:uFillTx/>
              <a:cs typeface="+mn-cs"/>
            </a:endParaRPr>
          </a:p>
        </p:txBody>
      </p:sp>
      <p:sp>
        <p:nvSpPr>
          <p:cNvPr id="20" name="文本框 19"/>
          <p:cNvSpPr txBox="1"/>
          <p:nvPr>
            <p:custDataLst>
              <p:tags r:id="rId12"/>
            </p:custDataLst>
          </p:nvPr>
        </p:nvSpPr>
        <p:spPr>
          <a:xfrm>
            <a:off x="893375" y="1869799"/>
            <a:ext cx="690880" cy="645160"/>
          </a:xfrm>
          <a:prstGeom prst="rect">
            <a:avLst/>
          </a:prstGeom>
          <a:noFill/>
        </p:spPr>
        <p:txBody>
          <a:bodyPr wrap="square" rtlCol="0">
            <a:spAutoFit/>
          </a:bodyPr>
          <a:lstStyle/>
          <a:p>
            <a:r>
              <a:rPr lang="en-US" altLang="zh-CN" sz="3600" i="1">
                <a:gradFill>
                  <a:gsLst>
                    <a:gs pos="0">
                      <a:schemeClr val="accent2"/>
                    </a:gs>
                    <a:gs pos="100000">
                      <a:schemeClr val="accent2"/>
                    </a:gs>
                  </a:gsLst>
                  <a:lin ang="5400000" scaled="1"/>
                </a:gradFill>
                <a:cs typeface="Times New Roman" panose="02020603050405020304" pitchFamily="18" charset="0"/>
              </a:rPr>
              <a:t>01</a:t>
            </a:r>
            <a:endParaRPr lang="en-US" altLang="zh-CN" sz="3600" i="1">
              <a:gradFill>
                <a:gsLst>
                  <a:gs pos="0">
                    <a:schemeClr val="accent2"/>
                  </a:gs>
                  <a:gs pos="100000">
                    <a:schemeClr val="accent2"/>
                  </a:gs>
                </a:gsLst>
                <a:lin ang="5400000" scaled="1"/>
              </a:gradFill>
              <a:cs typeface="Times New Roman" panose="02020603050405020304" pitchFamily="18" charset="0"/>
            </a:endParaRPr>
          </a:p>
        </p:txBody>
      </p:sp>
      <p:sp>
        <p:nvSpPr>
          <p:cNvPr id="21" name="文本框 20"/>
          <p:cNvSpPr txBox="1"/>
          <p:nvPr>
            <p:custDataLst>
              <p:tags r:id="rId13"/>
            </p:custDataLst>
          </p:nvPr>
        </p:nvSpPr>
        <p:spPr>
          <a:xfrm>
            <a:off x="7089775" y="2038985"/>
            <a:ext cx="3544570" cy="398780"/>
          </a:xfrm>
          <a:prstGeom prst="rect">
            <a:avLst/>
          </a:prstGeom>
          <a:noFill/>
        </p:spPr>
        <p:txBody>
          <a:bodyPr wrap="square">
            <a:spAutoFit/>
          </a:bodyPr>
          <a:lstStyle/>
          <a:p>
            <a:r>
              <a:rPr lang="zh-CN" altLang="en-US" sz="2000" b="1">
                <a:gradFill>
                  <a:gsLst>
                    <a:gs pos="0">
                      <a:schemeClr val="accent1"/>
                    </a:gs>
                    <a:gs pos="100000">
                      <a:schemeClr val="accent2"/>
                    </a:gs>
                  </a:gsLst>
                  <a:lin ang="5400000" scaled="1"/>
                </a:gradFill>
                <a:latin typeface="+mj-lt"/>
                <a:ea typeface="+mj-ea"/>
              </a:rPr>
              <a:t>Numerical standardization</a:t>
            </a:r>
            <a:endParaRPr lang="zh-CN" altLang="en-US" sz="2000" b="1">
              <a:gradFill>
                <a:gsLst>
                  <a:gs pos="0">
                    <a:schemeClr val="accent1"/>
                  </a:gs>
                  <a:gs pos="100000">
                    <a:schemeClr val="accent2"/>
                  </a:gs>
                </a:gsLst>
                <a:lin ang="5400000" scaled="1"/>
              </a:gradFill>
              <a:latin typeface="+mj-lt"/>
              <a:ea typeface="+mj-ea"/>
            </a:endParaRPr>
          </a:p>
        </p:txBody>
      </p:sp>
      <p:sp>
        <p:nvSpPr>
          <p:cNvPr id="25" name="文本框 24"/>
          <p:cNvSpPr txBox="1"/>
          <p:nvPr>
            <p:custDataLst>
              <p:tags r:id="rId14"/>
            </p:custDataLst>
          </p:nvPr>
        </p:nvSpPr>
        <p:spPr>
          <a:xfrm>
            <a:off x="1732915" y="4175760"/>
            <a:ext cx="2752725" cy="706755"/>
          </a:xfrm>
          <a:prstGeom prst="rect">
            <a:avLst/>
          </a:prstGeom>
          <a:noFill/>
        </p:spPr>
        <p:txBody>
          <a:bodyPr wrap="square">
            <a:spAutoFit/>
          </a:bodyPr>
          <a:lstStyle/>
          <a:p>
            <a:pPr algn="l"/>
            <a:r>
              <a:rPr lang="zh-CN" altLang="en-US" sz="2000" b="1">
                <a:gradFill>
                  <a:gsLst>
                    <a:gs pos="0">
                      <a:schemeClr val="accent1"/>
                    </a:gs>
                    <a:gs pos="100000">
                      <a:schemeClr val="accent2"/>
                    </a:gs>
                  </a:gsLst>
                  <a:lin ang="5400000" scaled="1"/>
                </a:gradFill>
                <a:latin typeface="+mj-lt"/>
                <a:ea typeface="+mj-ea"/>
              </a:rPr>
              <a:t>Lack of additional reliable data sources</a:t>
            </a:r>
            <a:endParaRPr lang="zh-CN" altLang="en-US" sz="2000" b="1">
              <a:gradFill>
                <a:gsLst>
                  <a:gs pos="0">
                    <a:schemeClr val="accent1"/>
                  </a:gs>
                  <a:gs pos="100000">
                    <a:schemeClr val="accent2"/>
                  </a:gs>
                </a:gsLst>
                <a:lin ang="5400000" scaled="1"/>
              </a:gradFill>
              <a:latin typeface="+mj-lt"/>
              <a:ea typeface="+mj-ea"/>
            </a:endParaRPr>
          </a:p>
        </p:txBody>
      </p:sp>
      <p:sp>
        <p:nvSpPr>
          <p:cNvPr id="29" name="文本框 28"/>
          <p:cNvSpPr txBox="1"/>
          <p:nvPr>
            <p:custDataLst>
              <p:tags r:id="rId15"/>
            </p:custDataLst>
          </p:nvPr>
        </p:nvSpPr>
        <p:spPr>
          <a:xfrm>
            <a:off x="7474585" y="4175760"/>
            <a:ext cx="3515360" cy="706755"/>
          </a:xfrm>
          <a:prstGeom prst="rect">
            <a:avLst/>
          </a:prstGeom>
          <a:noFill/>
        </p:spPr>
        <p:txBody>
          <a:bodyPr wrap="square">
            <a:spAutoFit/>
          </a:bodyPr>
          <a:lstStyle/>
          <a:p>
            <a:pPr algn="l"/>
            <a:r>
              <a:rPr lang="zh-CN" altLang="en-US" sz="2000" b="1">
                <a:gradFill>
                  <a:gsLst>
                    <a:gs pos="0">
                      <a:schemeClr val="accent1"/>
                    </a:gs>
                    <a:gs pos="100000">
                      <a:schemeClr val="accent2"/>
                    </a:gs>
                  </a:gsLst>
                  <a:lin ang="5400000" scaled="1"/>
                </a:gradFill>
                <a:latin typeface="+mj-lt"/>
                <a:ea typeface="+mj-ea"/>
              </a:rPr>
              <a:t>Exploring the authenticity of accuracy data</a:t>
            </a:r>
            <a:endParaRPr lang="zh-CN" altLang="en-US" sz="2000" b="1">
              <a:gradFill>
                <a:gsLst>
                  <a:gs pos="0">
                    <a:schemeClr val="accent1"/>
                  </a:gs>
                  <a:gs pos="100000">
                    <a:schemeClr val="accent2"/>
                  </a:gs>
                </a:gsLst>
                <a:lin ang="5400000" scaled="1"/>
              </a:gradFill>
              <a:latin typeface="+mj-lt"/>
              <a:ea typeface="+mj-ea"/>
            </a:endParaRPr>
          </a:p>
        </p:txBody>
      </p:sp>
      <p:sp>
        <p:nvSpPr>
          <p:cNvPr id="33" name="文本框 32"/>
          <p:cNvSpPr txBox="1"/>
          <p:nvPr>
            <p:custDataLst>
              <p:tags r:id="rId16"/>
            </p:custDataLst>
          </p:nvPr>
        </p:nvSpPr>
        <p:spPr>
          <a:xfrm>
            <a:off x="893445" y="4799965"/>
            <a:ext cx="4069715" cy="1198880"/>
          </a:xfrm>
          <a:prstGeom prst="rect">
            <a:avLst/>
          </a:prstGeom>
          <a:noFill/>
        </p:spPr>
        <p:txBody>
          <a:bodyPr wrap="square">
            <a:spAutoFit/>
          </a:bodyPr>
          <a:lstStyle/>
          <a:p>
            <a:pPr marR="0" lvl="0" algn="just" defTabSz="914400" rtl="0" eaLnBrk="1" fontAlgn="auto" latinLnBrk="0" hangingPunct="1">
              <a:lnSpc>
                <a:spcPct val="120000"/>
              </a:lnSpc>
              <a:spcBef>
                <a:spcPts val="0"/>
              </a:spcBef>
              <a:spcAft>
                <a:spcPts val="0"/>
              </a:spcAft>
              <a:buClrTx/>
              <a:buSzTx/>
              <a:defRPr/>
            </a:pPr>
            <a:r>
              <a:rPr kumimoji="0" lang="zh-CN" altLang="en-US" sz="2000" b="0" i="0" u="none" strike="noStrike" kern="1200" cap="none" spc="0" normalizeH="0" noProof="0">
                <a:ln>
                  <a:noFill/>
                </a:ln>
                <a:solidFill>
                  <a:schemeClr val="bg1"/>
                </a:solidFill>
                <a:effectLst/>
                <a:uLnTx/>
                <a:uFillTx/>
                <a:cs typeface="+mn-cs"/>
              </a:rPr>
              <a:t>Inability to derive more detailed data such as pseudo-distance, clock deviation, etc.</a:t>
            </a:r>
            <a:endParaRPr kumimoji="0" lang="zh-CN" altLang="en-US" sz="2000" b="0" i="0" u="none" strike="noStrike" kern="1200" cap="none" spc="0" normalizeH="0" noProof="0">
              <a:ln>
                <a:noFill/>
              </a:ln>
              <a:solidFill>
                <a:schemeClr val="bg1"/>
              </a:solidFill>
              <a:effectLst/>
              <a:uLnTx/>
              <a:uFillTx/>
              <a:cs typeface="+mn-cs"/>
            </a:endParaRPr>
          </a:p>
        </p:txBody>
      </p:sp>
      <p:sp>
        <p:nvSpPr>
          <p:cNvPr id="34" name="文本框 33"/>
          <p:cNvSpPr txBox="1"/>
          <p:nvPr>
            <p:custDataLst>
              <p:tags r:id="rId17"/>
            </p:custDataLst>
          </p:nvPr>
        </p:nvSpPr>
        <p:spPr>
          <a:xfrm>
            <a:off x="7481570" y="2577465"/>
            <a:ext cx="4030980" cy="1198880"/>
          </a:xfrm>
          <a:prstGeom prst="rect">
            <a:avLst/>
          </a:prstGeom>
          <a:noFill/>
        </p:spPr>
        <p:txBody>
          <a:bodyPr wrap="square">
            <a:spAutoFit/>
          </a:bodyPr>
          <a:lstStyle/>
          <a:p>
            <a:pPr marR="0" lvl="0" defTabSz="914400" rtl="0" eaLnBrk="1" fontAlgn="auto" latinLnBrk="0" hangingPunct="1">
              <a:lnSpc>
                <a:spcPct val="120000"/>
              </a:lnSpc>
              <a:spcBef>
                <a:spcPts val="0"/>
              </a:spcBef>
              <a:spcAft>
                <a:spcPts val="0"/>
              </a:spcAft>
              <a:buClrTx/>
              <a:buSzTx/>
              <a:defRPr/>
            </a:pPr>
            <a:r>
              <a:rPr lang="zh-CN" altLang="en-US" sz="2000">
                <a:sym typeface="+mn-ea"/>
              </a:rPr>
              <a:t>Normalize transformed 3D coordinates and distances using Min-Max normalization</a:t>
            </a:r>
            <a:endParaRPr lang="zh-CN" altLang="en-US" sz="2000">
              <a:sym typeface="+mn-ea"/>
            </a:endParaRPr>
          </a:p>
        </p:txBody>
      </p:sp>
      <p:sp>
        <p:nvSpPr>
          <p:cNvPr id="35" name="文本框 34"/>
          <p:cNvSpPr txBox="1"/>
          <p:nvPr>
            <p:custDataLst>
              <p:tags r:id="rId18"/>
            </p:custDataLst>
          </p:nvPr>
        </p:nvSpPr>
        <p:spPr>
          <a:xfrm>
            <a:off x="7089775" y="4799965"/>
            <a:ext cx="4538345" cy="1198880"/>
          </a:xfrm>
          <a:prstGeom prst="rect">
            <a:avLst/>
          </a:prstGeom>
          <a:noFill/>
        </p:spPr>
        <p:txBody>
          <a:bodyPr wrap="square">
            <a:spAutoFit/>
          </a:bodyPr>
          <a:lstStyle/>
          <a:p>
            <a:pPr marR="0" lvl="0" defTabSz="914400" rtl="0" eaLnBrk="1" fontAlgn="auto" latinLnBrk="0" hangingPunct="1">
              <a:lnSpc>
                <a:spcPct val="120000"/>
              </a:lnSpc>
              <a:spcBef>
                <a:spcPts val="0"/>
              </a:spcBef>
              <a:spcAft>
                <a:spcPts val="0"/>
              </a:spcAft>
              <a:buClrTx/>
              <a:buSzTx/>
              <a:defRPr/>
            </a:pPr>
            <a:r>
              <a:rPr kumimoji="0" lang="zh-CN" altLang="en-US" sz="2000" b="0" i="0" u="none" strike="noStrike" kern="1200" cap="none" spc="0" normalizeH="0" noProof="0">
                <a:ln>
                  <a:noFill/>
                </a:ln>
                <a:solidFill>
                  <a:schemeClr val="bg1"/>
                </a:solidFill>
                <a:effectLst/>
                <a:uLnTx/>
                <a:uFillTx/>
                <a:cs typeface="+mn-cs"/>
              </a:rPr>
              <a:t>Explore whether it is a straight line distance between the observed and real point or a surface distance</a:t>
            </a:r>
            <a:endParaRPr kumimoji="0" lang="zh-CN" altLang="en-US" sz="2000" b="0" i="0" u="none" strike="noStrike" kern="1200" cap="none" spc="0" normalizeH="0" noProof="0">
              <a:ln>
                <a:noFill/>
              </a:ln>
              <a:solidFill>
                <a:schemeClr val="bg1"/>
              </a:solidFill>
              <a:effectLst/>
              <a:uLnTx/>
              <a:uFillTx/>
              <a:cs typeface="+mn-cs"/>
            </a:endParaRPr>
          </a:p>
        </p:txBody>
      </p:sp>
      <p:cxnSp>
        <p:nvCxnSpPr>
          <p:cNvPr id="37" name="直接连接符 36"/>
          <p:cNvCxnSpPr/>
          <p:nvPr>
            <p:custDataLst>
              <p:tags r:id="rId19"/>
            </p:custDataLst>
          </p:nvPr>
        </p:nvCxnSpPr>
        <p:spPr>
          <a:xfrm>
            <a:off x="744925" y="1915891"/>
            <a:ext cx="0" cy="1860623"/>
          </a:xfrm>
          <a:prstGeom prst="line">
            <a:avLst/>
          </a:prstGeom>
          <a:ln w="793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20"/>
            </p:custDataLst>
          </p:nvPr>
        </p:nvCxnSpPr>
        <p:spPr>
          <a:xfrm>
            <a:off x="744925" y="4093354"/>
            <a:ext cx="0" cy="1860623"/>
          </a:xfrm>
          <a:prstGeom prst="line">
            <a:avLst/>
          </a:prstGeom>
          <a:ln w="793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21"/>
            </p:custDataLst>
          </p:nvPr>
        </p:nvCxnSpPr>
        <p:spPr>
          <a:xfrm>
            <a:off x="11438890" y="1915891"/>
            <a:ext cx="0" cy="1860623"/>
          </a:xfrm>
          <a:prstGeom prst="line">
            <a:avLst/>
          </a:prstGeom>
          <a:ln w="793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22"/>
            </p:custDataLst>
          </p:nvPr>
        </p:nvCxnSpPr>
        <p:spPr>
          <a:xfrm>
            <a:off x="11438890" y="4093354"/>
            <a:ext cx="0" cy="1860623"/>
          </a:xfrm>
          <a:prstGeom prst="line">
            <a:avLst/>
          </a:prstGeom>
          <a:ln w="793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23"/>
            </p:custDataLst>
          </p:nvPr>
        </p:nvSpPr>
        <p:spPr>
          <a:xfrm>
            <a:off x="893375" y="4092934"/>
            <a:ext cx="690880" cy="645160"/>
          </a:xfrm>
          <a:prstGeom prst="rect">
            <a:avLst/>
          </a:prstGeom>
          <a:noFill/>
        </p:spPr>
        <p:txBody>
          <a:bodyPr wrap="square" rtlCol="0">
            <a:spAutoFit/>
          </a:bodyPr>
          <a:lstStyle/>
          <a:p>
            <a:r>
              <a:rPr lang="en-US" altLang="zh-CN" sz="3600" i="1">
                <a:gradFill>
                  <a:gsLst>
                    <a:gs pos="0">
                      <a:schemeClr val="accent2"/>
                    </a:gs>
                    <a:gs pos="100000">
                      <a:schemeClr val="accent2"/>
                    </a:gs>
                  </a:gsLst>
                  <a:lin ang="5400000" scaled="1"/>
                </a:gradFill>
                <a:cs typeface="Times New Roman" panose="02020603050405020304" pitchFamily="18" charset="0"/>
              </a:rPr>
              <a:t>03</a:t>
            </a:r>
            <a:endParaRPr lang="en-US" altLang="zh-CN" sz="3600" i="1">
              <a:gradFill>
                <a:gsLst>
                  <a:gs pos="0">
                    <a:schemeClr val="accent2"/>
                  </a:gs>
                  <a:gs pos="100000">
                    <a:schemeClr val="accent2"/>
                  </a:gs>
                </a:gsLst>
                <a:lin ang="5400000" scaled="1"/>
              </a:gradFill>
              <a:cs typeface="Times New Roman" panose="02020603050405020304" pitchFamily="18" charset="0"/>
            </a:endParaRPr>
          </a:p>
        </p:txBody>
      </p:sp>
      <p:sp>
        <p:nvSpPr>
          <p:cNvPr id="6" name="文本框 5"/>
          <p:cNvSpPr txBox="1"/>
          <p:nvPr>
            <p:custDataLst>
              <p:tags r:id="rId24"/>
            </p:custDataLst>
          </p:nvPr>
        </p:nvSpPr>
        <p:spPr>
          <a:xfrm>
            <a:off x="10690790" y="1932029"/>
            <a:ext cx="690880" cy="645160"/>
          </a:xfrm>
          <a:prstGeom prst="rect">
            <a:avLst/>
          </a:prstGeom>
          <a:noFill/>
        </p:spPr>
        <p:txBody>
          <a:bodyPr wrap="square" rtlCol="0">
            <a:spAutoFit/>
          </a:bodyPr>
          <a:lstStyle/>
          <a:p>
            <a:r>
              <a:rPr lang="en-US" altLang="zh-CN" sz="3600" i="1">
                <a:gradFill>
                  <a:gsLst>
                    <a:gs pos="0">
                      <a:schemeClr val="accent2"/>
                    </a:gs>
                    <a:gs pos="100000">
                      <a:schemeClr val="accent2"/>
                    </a:gs>
                  </a:gsLst>
                  <a:lin ang="5400000" scaled="1"/>
                </a:gradFill>
                <a:cs typeface="Times New Roman" panose="02020603050405020304" pitchFamily="18" charset="0"/>
              </a:rPr>
              <a:t>02</a:t>
            </a:r>
            <a:endParaRPr lang="en-US" altLang="zh-CN" sz="3600" i="1">
              <a:gradFill>
                <a:gsLst>
                  <a:gs pos="0">
                    <a:schemeClr val="accent2"/>
                  </a:gs>
                  <a:gs pos="100000">
                    <a:schemeClr val="accent2"/>
                  </a:gs>
                </a:gsLst>
                <a:lin ang="5400000" scaled="1"/>
              </a:gradFill>
              <a:cs typeface="Times New Roman" panose="02020603050405020304" pitchFamily="18" charset="0"/>
            </a:endParaRPr>
          </a:p>
        </p:txBody>
      </p:sp>
      <p:sp>
        <p:nvSpPr>
          <p:cNvPr id="9" name="文本框 8"/>
          <p:cNvSpPr txBox="1"/>
          <p:nvPr>
            <p:custDataLst>
              <p:tags r:id="rId25"/>
            </p:custDataLst>
          </p:nvPr>
        </p:nvSpPr>
        <p:spPr>
          <a:xfrm>
            <a:off x="10693965" y="4098649"/>
            <a:ext cx="690880" cy="645160"/>
          </a:xfrm>
          <a:prstGeom prst="rect">
            <a:avLst/>
          </a:prstGeom>
          <a:noFill/>
        </p:spPr>
        <p:txBody>
          <a:bodyPr wrap="square" rtlCol="0">
            <a:spAutoFit/>
          </a:bodyPr>
          <a:lstStyle/>
          <a:p>
            <a:r>
              <a:rPr lang="en-US" altLang="zh-CN" sz="3600" i="1">
                <a:gradFill>
                  <a:gsLst>
                    <a:gs pos="0">
                      <a:schemeClr val="accent2"/>
                    </a:gs>
                    <a:gs pos="100000">
                      <a:schemeClr val="accent2"/>
                    </a:gs>
                  </a:gsLst>
                  <a:lin ang="5400000" scaled="1"/>
                </a:gradFill>
                <a:cs typeface="Times New Roman" panose="02020603050405020304" pitchFamily="18" charset="0"/>
              </a:rPr>
              <a:t>04</a:t>
            </a:r>
            <a:endParaRPr lang="en-US" altLang="zh-CN" sz="3600" i="1">
              <a:gradFill>
                <a:gsLst>
                  <a:gs pos="0">
                    <a:schemeClr val="accent2"/>
                  </a:gs>
                  <a:gs pos="100000">
                    <a:schemeClr val="accent2"/>
                  </a:gs>
                </a:gsLst>
                <a:lin ang="5400000" scaled="1"/>
              </a:gradFill>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Slide" r:id="rId2" imgW="9525" imgH="9525" progId="TCLayout.ActiveDocument.1">
                  <p:embed/>
                </p:oleObj>
              </mc:Choice>
              <mc:Fallback>
                <p:oleObj name="think-cell Slide" r:id="rId2" imgW="9525" imgH="9525" progId="TCLayout.ActiveDocument.1">
                  <p:embed/>
                  <p:pic>
                    <p:nvPicPr>
                      <p:cNvPr id="0" name="图片 -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4" name="矩形 3" hidden="1"/>
          <p:cNvSpPr/>
          <p:nvPr>
            <p:custDataLst>
              <p:tags r:id="rId4"/>
            </p:custDataLst>
          </p:nvPr>
        </p:nvSpPr>
        <p:spPr>
          <a:xfrm>
            <a:off x="0" y="0"/>
            <a:ext cx="158750" cy="158750"/>
          </a:xfrm>
          <a:prstGeom prst="rect">
            <a:avLst/>
          </a:prstGeom>
          <a:solidFill>
            <a:schemeClr val="accent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solidFill>
                <a:schemeClr val="lt1"/>
              </a:solidFill>
              <a:cs typeface="+mn-ea"/>
              <a:sym typeface="+mn-lt"/>
            </a:endParaRPr>
          </a:p>
        </p:txBody>
      </p:sp>
      <p:sp>
        <p:nvSpPr>
          <p:cNvPr id="9" name="文本框 8"/>
          <p:cNvSpPr txBox="1"/>
          <p:nvPr>
            <p:custDataLst>
              <p:tags r:id="rId5"/>
            </p:custDataLst>
          </p:nvPr>
        </p:nvSpPr>
        <p:spPr>
          <a:xfrm>
            <a:off x="95885" y="2955925"/>
            <a:ext cx="8632825" cy="829945"/>
          </a:xfrm>
          <a:prstGeom prst="rect">
            <a:avLst/>
          </a:prstGeom>
          <a:noFill/>
        </p:spPr>
        <p:txBody>
          <a:bodyPr wrap="square" rtlCol="0">
            <a:spAutoFit/>
          </a:bodyPr>
          <a:lstStyle/>
          <a:p>
            <a:pPr algn="ctr"/>
            <a:r>
              <a:rPr lang="en-US" sz="4800" b="1" dirty="0">
                <a:solidFill>
                  <a:schemeClr val="tx2"/>
                </a:solidFill>
                <a:latin typeface="微软雅黑" panose="020B0503020204020204" charset="-122"/>
                <a:ea typeface="微软雅黑" panose="020B0503020204020204" charset="-122"/>
                <a:cs typeface="微软雅黑" panose="020B0503020204020204" charset="-122"/>
                <a:sym typeface="+mn-ea"/>
              </a:rPr>
              <a:t>Thank you for listening</a:t>
            </a:r>
            <a:endParaRPr lang="en-US" altLang="en-US" sz="4800" b="1" dirty="0">
              <a:solidFill>
                <a:schemeClr val="tx2"/>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custDataLst>
              <p:tags r:id="rId6"/>
            </p:custDataLst>
          </p:nvPr>
        </p:nvSpPr>
        <p:spPr>
          <a:xfrm>
            <a:off x="-125095" y="4613275"/>
            <a:ext cx="9560560" cy="706755"/>
          </a:xfrm>
          <a:prstGeom prst="rect">
            <a:avLst/>
          </a:prstGeom>
          <a:noFill/>
        </p:spPr>
        <p:txBody>
          <a:bodyPr wrap="square" rtlCol="0">
            <a:spAutoFit/>
          </a:bodyPr>
          <a:lstStyle/>
          <a:p>
            <a:pPr algn="ctr"/>
            <a:r>
              <a:rPr lang="en-US" sz="2000" b="1">
                <a:solidFill>
                  <a:schemeClr val="tx2"/>
                </a:solidFill>
              </a:rPr>
              <a:t>Group Member: Wang Mingchen</a:t>
            </a:r>
            <a:r>
              <a:rPr lang="zh-CN" altLang="en-US" sz="2000" b="1">
                <a:solidFill>
                  <a:schemeClr val="tx2"/>
                </a:solidFill>
              </a:rPr>
              <a:t>、</a:t>
            </a:r>
            <a:r>
              <a:rPr lang="en-US" altLang="zh-CN" sz="2000" b="1">
                <a:solidFill>
                  <a:schemeClr val="tx2"/>
                </a:solidFill>
              </a:rPr>
              <a:t>He Jianlang</a:t>
            </a:r>
            <a:r>
              <a:rPr lang="zh-CN" altLang="en-US" sz="2000" b="1">
                <a:solidFill>
                  <a:schemeClr val="tx2"/>
                </a:solidFill>
              </a:rPr>
              <a:t>、</a:t>
            </a:r>
            <a:r>
              <a:rPr lang="en-US" altLang="zh-CN" sz="2000" b="1">
                <a:solidFill>
                  <a:schemeClr val="tx2"/>
                </a:solidFill>
              </a:rPr>
              <a:t>Liu Qingyuan</a:t>
            </a:r>
            <a:r>
              <a:rPr lang="zh-CN" altLang="en-US" sz="2000" b="1">
                <a:solidFill>
                  <a:schemeClr val="tx2"/>
                </a:solidFill>
              </a:rPr>
              <a:t>、</a:t>
            </a:r>
            <a:endParaRPr lang="zh-CN" altLang="en-US" sz="2000" b="1">
              <a:solidFill>
                <a:schemeClr val="tx2"/>
              </a:solidFill>
            </a:endParaRPr>
          </a:p>
          <a:p>
            <a:pPr algn="ctr"/>
            <a:r>
              <a:rPr lang="en-US" altLang="zh-CN" sz="2000" b="1">
                <a:solidFill>
                  <a:schemeClr val="tx2"/>
                </a:solidFill>
              </a:rPr>
              <a:t>Chen Jiamin</a:t>
            </a:r>
            <a:r>
              <a:rPr lang="zh-CN" altLang="en-US" sz="2000" b="1">
                <a:solidFill>
                  <a:schemeClr val="tx2"/>
                </a:solidFill>
              </a:rPr>
              <a:t>、</a:t>
            </a:r>
            <a:r>
              <a:rPr lang="en-US" altLang="zh-CN" sz="2000" b="1">
                <a:solidFill>
                  <a:schemeClr val="tx2"/>
                </a:solidFill>
              </a:rPr>
              <a:t>Liang Jiahui</a:t>
            </a:r>
            <a:endParaRPr lang="en-US" altLang="zh-CN" sz="2000" b="1">
              <a:solidFill>
                <a:schemeClr val="tx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对角 3"/>
          <p:cNvSpPr/>
          <p:nvPr userDrawn="1">
            <p:custDataLst>
              <p:tags r:id="rId1"/>
            </p:custDataLst>
          </p:nvPr>
        </p:nvSpPr>
        <p:spPr>
          <a:xfrm>
            <a:off x="1820678" y="1698807"/>
            <a:ext cx="8685774" cy="3246494"/>
          </a:xfrm>
          <a:prstGeom prst="snip2DiagRect">
            <a:avLst/>
          </a:prstGeom>
          <a:solidFill>
            <a:srgbClr val="2C7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任意多边形: 形状 5"/>
          <p:cNvSpPr/>
          <p:nvPr userDrawn="1">
            <p:custDataLst>
              <p:tags r:id="rId2"/>
            </p:custDataLst>
          </p:nvPr>
        </p:nvSpPr>
        <p:spPr>
          <a:xfrm rot="5400000" flipV="1">
            <a:off x="10199917" y="1692255"/>
            <a:ext cx="396214" cy="409317"/>
          </a:xfrm>
          <a:custGeom>
            <a:avLst/>
            <a:gdLst>
              <a:gd name="connsiteX0" fmla="*/ 0 w 1043"/>
              <a:gd name="connsiteY0" fmla="*/ 1137 h 1137"/>
              <a:gd name="connsiteX1" fmla="*/ 0 w 1043"/>
              <a:gd name="connsiteY1" fmla="*/ 0 h 1137"/>
              <a:gd name="connsiteX2" fmla="*/ 1043 w 1043"/>
              <a:gd name="connsiteY2" fmla="*/ 1068 h 1137"/>
              <a:gd name="connsiteX3" fmla="*/ 0 w 1043"/>
              <a:gd name="connsiteY3" fmla="*/ 1137 h 1137"/>
            </a:gdLst>
            <a:ahLst/>
            <a:cxnLst>
              <a:cxn ang="0">
                <a:pos x="connsiteX0" y="connsiteY0"/>
              </a:cxn>
              <a:cxn ang="0">
                <a:pos x="connsiteX1" y="connsiteY1"/>
              </a:cxn>
              <a:cxn ang="0">
                <a:pos x="connsiteX2" y="connsiteY2"/>
              </a:cxn>
              <a:cxn ang="0">
                <a:pos x="connsiteX3" y="connsiteY3"/>
              </a:cxn>
            </a:cxnLst>
            <a:rect l="l" t="t" r="r" b="b"/>
            <a:pathLst>
              <a:path w="1043" h="1137">
                <a:moveTo>
                  <a:pt x="0" y="1137"/>
                </a:moveTo>
                <a:lnTo>
                  <a:pt x="0" y="0"/>
                </a:lnTo>
                <a:lnTo>
                  <a:pt x="1043" y="1068"/>
                </a:lnTo>
                <a:lnTo>
                  <a:pt x="0" y="1137"/>
                </a:lnTo>
                <a:close/>
              </a:path>
            </a:pathLst>
          </a:custGeom>
          <a:solidFill>
            <a:schemeClr val="tx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ym typeface="+mn-ea"/>
            </a:endParaRPr>
          </a:p>
        </p:txBody>
      </p:sp>
      <p:sp>
        <p:nvSpPr>
          <p:cNvPr id="7" name="任意多边形: 形状 6"/>
          <p:cNvSpPr/>
          <p:nvPr userDrawn="1">
            <p:custDataLst>
              <p:tags r:id="rId3"/>
            </p:custDataLst>
          </p:nvPr>
        </p:nvSpPr>
        <p:spPr>
          <a:xfrm rot="16200000" flipV="1">
            <a:off x="1705223" y="4771641"/>
            <a:ext cx="307966" cy="347319"/>
          </a:xfrm>
          <a:custGeom>
            <a:avLst/>
            <a:gdLst>
              <a:gd name="connsiteX0" fmla="*/ 0 w 1043"/>
              <a:gd name="connsiteY0" fmla="*/ 1137 h 1137"/>
              <a:gd name="connsiteX1" fmla="*/ 0 w 1043"/>
              <a:gd name="connsiteY1" fmla="*/ 0 h 1137"/>
              <a:gd name="connsiteX2" fmla="*/ 1043 w 1043"/>
              <a:gd name="connsiteY2" fmla="*/ 1068 h 1137"/>
              <a:gd name="connsiteX3" fmla="*/ 0 w 1043"/>
              <a:gd name="connsiteY3" fmla="*/ 1137 h 1137"/>
            </a:gdLst>
            <a:ahLst/>
            <a:cxnLst>
              <a:cxn ang="0">
                <a:pos x="connsiteX0" y="connsiteY0"/>
              </a:cxn>
              <a:cxn ang="0">
                <a:pos x="connsiteX1" y="connsiteY1"/>
              </a:cxn>
              <a:cxn ang="0">
                <a:pos x="connsiteX2" y="connsiteY2"/>
              </a:cxn>
              <a:cxn ang="0">
                <a:pos x="connsiteX3" y="connsiteY3"/>
              </a:cxn>
            </a:cxnLst>
            <a:rect l="l" t="t" r="r" b="b"/>
            <a:pathLst>
              <a:path w="1043" h="1137">
                <a:moveTo>
                  <a:pt x="0" y="1137"/>
                </a:moveTo>
                <a:lnTo>
                  <a:pt x="0" y="0"/>
                </a:lnTo>
                <a:lnTo>
                  <a:pt x="1043" y="1068"/>
                </a:lnTo>
                <a:lnTo>
                  <a:pt x="0" y="1137"/>
                </a:lnTo>
                <a:close/>
              </a:path>
            </a:pathLst>
          </a:custGeom>
          <a:solidFill>
            <a:schemeClr val="tx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ym typeface="+mn-ea"/>
            </a:endParaRPr>
          </a:p>
        </p:txBody>
      </p:sp>
      <p:sp>
        <p:nvSpPr>
          <p:cNvPr id="5" name="标题 4"/>
          <p:cNvSpPr>
            <a:spLocks noGrp="1"/>
          </p:cNvSpPr>
          <p:nvPr>
            <p:ph type="title"/>
          </p:nvPr>
        </p:nvSpPr>
        <p:spPr>
          <a:xfrm>
            <a:off x="3801110" y="2689860"/>
            <a:ext cx="6459220" cy="895350"/>
          </a:xfrm>
        </p:spPr>
        <p:txBody>
          <a:bodyPr>
            <a:noAutofit/>
          </a:bodyPr>
          <a:lstStyle/>
          <a:p>
            <a:pPr algn="l"/>
            <a:r>
              <a:rPr lang="en-US" altLang="zh-CN" sz="4400" dirty="0">
                <a:solidFill>
                  <a:schemeClr val="tx2"/>
                </a:solidFill>
                <a:latin typeface="+mn-lt"/>
                <a:ea typeface="+mn-ea"/>
                <a:cs typeface="+mn-ea"/>
                <a:sym typeface="+mn-lt"/>
              </a:rPr>
              <a:t>Experimental Principle</a:t>
            </a:r>
            <a:endParaRPr lang="en-US" altLang="zh-CN" sz="4400" dirty="0">
              <a:solidFill>
                <a:schemeClr val="tx2"/>
              </a:solidFill>
              <a:latin typeface="+mn-lt"/>
              <a:ea typeface="+mn-ea"/>
              <a:cs typeface="+mn-ea"/>
              <a:sym typeface="+mn-lt"/>
            </a:endParaRPr>
          </a:p>
        </p:txBody>
      </p:sp>
      <p:sp>
        <p:nvSpPr>
          <p:cNvPr id="3" name="文本框 2"/>
          <p:cNvSpPr txBox="1"/>
          <p:nvPr/>
        </p:nvSpPr>
        <p:spPr>
          <a:xfrm>
            <a:off x="2073275" y="2537460"/>
            <a:ext cx="1886585" cy="1322070"/>
          </a:xfrm>
          <a:prstGeom prst="rect">
            <a:avLst/>
          </a:prstGeom>
          <a:noFill/>
        </p:spPr>
        <p:txBody>
          <a:bodyPr wrap="square" rtlCol="0">
            <a:spAutoFit/>
          </a:bodyPr>
          <a:lstStyle/>
          <a:p>
            <a:pPr algn="ctr"/>
            <a:r>
              <a:rPr lang="en-US" altLang="zh-CN" sz="8000">
                <a:solidFill>
                  <a:schemeClr val="bg2"/>
                </a:solidFill>
              </a:rPr>
              <a:t>01</a:t>
            </a:r>
            <a:endParaRPr lang="en-US" altLang="zh-CN" sz="8000">
              <a:solidFill>
                <a:schemeClr val="bg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mn-lt"/>
                <a:ea typeface="+mn-ea"/>
                <a:cs typeface="+mn-ea"/>
                <a:sym typeface="+mn-lt"/>
              </a:rPr>
              <a:t>Experimental Principle</a:t>
            </a:r>
            <a:endParaRPr lang="en-US" altLang="zh-CN" dirty="0">
              <a:solidFill>
                <a:schemeClr val="tx2"/>
              </a:solidFill>
              <a:latin typeface="+mn-lt"/>
              <a:ea typeface="+mn-ea"/>
              <a:cs typeface="+mn-ea"/>
              <a:sym typeface="+mn-lt"/>
            </a:endParaRPr>
          </a:p>
        </p:txBody>
      </p:sp>
      <p:cxnSp>
        <p:nvCxnSpPr>
          <p:cNvPr id="7" name="直线箭头连接符 6"/>
          <p:cNvCxnSpPr/>
          <p:nvPr>
            <p:custDataLst>
              <p:tags r:id="rId1"/>
            </p:custDataLst>
          </p:nvPr>
        </p:nvCxnSpPr>
        <p:spPr>
          <a:xfrm flipV="1">
            <a:off x="6944864" y="1856099"/>
            <a:ext cx="0" cy="348615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custDataLst>
              <p:tags r:id="rId2"/>
            </p:custDataLst>
          </p:nvPr>
        </p:nvCxnSpPr>
        <p:spPr>
          <a:xfrm>
            <a:off x="6944864" y="5342249"/>
            <a:ext cx="3920490"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custDataLst>
              <p:tags r:id="rId3"/>
            </p:custDataLst>
          </p:nvPr>
        </p:nvSpPr>
        <p:spPr>
          <a:xfrm>
            <a:off x="7482074" y="4423410"/>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custDataLst>
              <p:tags r:id="rId4"/>
            </p:custDataLst>
          </p:nvPr>
        </p:nvSpPr>
        <p:spPr>
          <a:xfrm>
            <a:off x="7746869" y="4154176"/>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custDataLst>
              <p:tags r:id="rId5"/>
            </p:custDataLst>
          </p:nvPr>
        </p:nvSpPr>
        <p:spPr>
          <a:xfrm>
            <a:off x="9404219" y="3774166"/>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custDataLst>
              <p:tags r:id="rId6"/>
            </p:custDataLst>
          </p:nvPr>
        </p:nvSpPr>
        <p:spPr>
          <a:xfrm>
            <a:off x="8465054" y="4142746"/>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custDataLst>
              <p:tags r:id="rId7"/>
            </p:custDataLst>
          </p:nvPr>
        </p:nvSpPr>
        <p:spPr>
          <a:xfrm>
            <a:off x="8045954" y="4084413"/>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custDataLst>
              <p:tags r:id="rId8"/>
            </p:custDataLst>
          </p:nvPr>
        </p:nvSpPr>
        <p:spPr>
          <a:xfrm>
            <a:off x="8689844" y="3870960"/>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custDataLst>
              <p:tags r:id="rId9"/>
            </p:custDataLst>
          </p:nvPr>
        </p:nvSpPr>
        <p:spPr>
          <a:xfrm>
            <a:off x="9097514" y="3559169"/>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custDataLst>
              <p:tags r:id="rId10"/>
            </p:custDataLst>
          </p:nvPr>
        </p:nvSpPr>
        <p:spPr>
          <a:xfrm>
            <a:off x="8760329" y="3472815"/>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custDataLst>
              <p:tags r:id="rId11"/>
            </p:custDataLst>
          </p:nvPr>
        </p:nvSpPr>
        <p:spPr>
          <a:xfrm>
            <a:off x="9310874" y="3246120"/>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custDataLst>
              <p:tags r:id="rId12"/>
            </p:custDataLst>
          </p:nvPr>
        </p:nvSpPr>
        <p:spPr>
          <a:xfrm>
            <a:off x="10080494" y="3147060"/>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custDataLst>
              <p:tags r:id="rId13"/>
            </p:custDataLst>
          </p:nvPr>
        </p:nvSpPr>
        <p:spPr>
          <a:xfrm>
            <a:off x="9635537" y="3549644"/>
            <a:ext cx="80010" cy="80010"/>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任意形状 25"/>
          <p:cNvSpPr/>
          <p:nvPr>
            <p:custDataLst>
              <p:tags r:id="rId14"/>
            </p:custDataLst>
          </p:nvPr>
        </p:nvSpPr>
        <p:spPr>
          <a:xfrm>
            <a:off x="7630664" y="3234690"/>
            <a:ext cx="2446020" cy="1291590"/>
          </a:xfrm>
          <a:custGeom>
            <a:avLst/>
            <a:gdLst>
              <a:gd name="connsiteX0" fmla="*/ 0 w 2446020"/>
              <a:gd name="connsiteY0" fmla="*/ 1291590 h 1291590"/>
              <a:gd name="connsiteX1" fmla="*/ 845820 w 2446020"/>
              <a:gd name="connsiteY1" fmla="*/ 674370 h 1291590"/>
              <a:gd name="connsiteX2" fmla="*/ 1851660 w 2446020"/>
              <a:gd name="connsiteY2" fmla="*/ 251460 h 1291590"/>
              <a:gd name="connsiteX3" fmla="*/ 2446020 w 2446020"/>
              <a:gd name="connsiteY3" fmla="*/ 0 h 1291590"/>
            </a:gdLst>
            <a:ahLst/>
            <a:cxnLst>
              <a:cxn ang="0">
                <a:pos x="connsiteX0" y="connsiteY0"/>
              </a:cxn>
              <a:cxn ang="0">
                <a:pos x="connsiteX1" y="connsiteY1"/>
              </a:cxn>
              <a:cxn ang="0">
                <a:pos x="connsiteX2" y="connsiteY2"/>
              </a:cxn>
              <a:cxn ang="0">
                <a:pos x="connsiteX3" y="connsiteY3"/>
              </a:cxn>
            </a:cxnLst>
            <a:rect l="l" t="t" r="r" b="b"/>
            <a:pathLst>
              <a:path w="2446020" h="1291590">
                <a:moveTo>
                  <a:pt x="0" y="1291590"/>
                </a:moveTo>
                <a:cubicBezTo>
                  <a:pt x="268605" y="1069657"/>
                  <a:pt x="537210" y="847725"/>
                  <a:pt x="845820" y="674370"/>
                </a:cubicBezTo>
                <a:cubicBezTo>
                  <a:pt x="1154430" y="501015"/>
                  <a:pt x="1851660" y="251460"/>
                  <a:pt x="1851660" y="251460"/>
                </a:cubicBezTo>
                <a:lnTo>
                  <a:pt x="244602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剪去单角 3"/>
          <p:cNvSpPr/>
          <p:nvPr>
            <p:custDataLst>
              <p:tags r:id="rId15"/>
            </p:custDataLst>
          </p:nvPr>
        </p:nvSpPr>
        <p:spPr>
          <a:xfrm>
            <a:off x="669925" y="2120265"/>
            <a:ext cx="5636260" cy="4009390"/>
          </a:xfrm>
          <a:prstGeom prst="snip1Rect">
            <a:avLst/>
          </a:prstGeom>
          <a:gradFill flip="none" rotWithShape="1">
            <a:gsLst>
              <a:gs pos="0">
                <a:schemeClr val="accent1">
                  <a:alpha val="29000"/>
                </a:schemeClr>
              </a:gs>
              <a:gs pos="53000">
                <a:schemeClr val="accent2">
                  <a:alpha val="0"/>
                </a:schemeClr>
              </a:gs>
              <a:gs pos="100000">
                <a:schemeClr val="accent2">
                  <a:alpha val="14000"/>
                </a:schemeClr>
              </a:gs>
            </a:gsLst>
            <a:lin ang="2700000" scaled="1"/>
            <a:tileRect/>
          </a:gradFill>
          <a:ln>
            <a:gradFill flip="none" rotWithShape="1">
              <a:gsLst>
                <a:gs pos="0">
                  <a:schemeClr val="accent2"/>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custDataLst>
              <p:tags r:id="rId16"/>
            </p:custDataLst>
          </p:nvPr>
        </p:nvSpPr>
        <p:spPr>
          <a:xfrm>
            <a:off x="10773914" y="5511888"/>
            <a:ext cx="594360" cy="646331"/>
          </a:xfrm>
          <a:prstGeom prst="rect">
            <a:avLst/>
          </a:prstGeom>
          <a:noFill/>
        </p:spPr>
        <p:txBody>
          <a:bodyPr wrap="square" rtlCol="0">
            <a:spAutoFit/>
          </a:bodyPr>
          <a:lstStyle/>
          <a:p>
            <a:r>
              <a:rPr kumimoji="1" lang="en-US" altLang="zh-CN" sz="3600" dirty="0">
                <a:solidFill>
                  <a:srgbClr val="000000"/>
                </a:solidFill>
                <a:latin typeface="Times New Roman" panose="02020603050405020304" pitchFamily="18" charset="0"/>
                <a:cs typeface="Times New Roman" panose="02020603050405020304" pitchFamily="18" charset="0"/>
              </a:rPr>
              <a:t>X</a:t>
            </a:r>
            <a:endParaRPr kumimoji="1" lang="zh-CN" altLang="en-US" sz="3600" dirty="0">
              <a:solidFill>
                <a:srgbClr val="000000"/>
              </a:solidFill>
              <a:latin typeface="Times New Roman" panose="02020603050405020304" pitchFamily="18" charset="0"/>
              <a:cs typeface="Times New Roman" panose="02020603050405020304" pitchFamily="18" charset="0"/>
            </a:endParaRPr>
          </a:p>
        </p:txBody>
      </p:sp>
      <p:sp>
        <p:nvSpPr>
          <p:cNvPr id="3" name="文本框 2"/>
          <p:cNvSpPr txBox="1"/>
          <p:nvPr>
            <p:custDataLst>
              <p:tags r:id="rId17"/>
            </p:custDataLst>
          </p:nvPr>
        </p:nvSpPr>
        <p:spPr>
          <a:xfrm>
            <a:off x="775970" y="2416810"/>
            <a:ext cx="5483225" cy="3415030"/>
          </a:xfrm>
          <a:prstGeom prst="rect">
            <a:avLst/>
          </a:prstGeom>
          <a:noFill/>
        </p:spPr>
        <p:txBody>
          <a:bodyPr wrap="square" rtlCol="0">
            <a:spAutoFit/>
          </a:bodyPr>
          <a:lstStyle/>
          <a:p>
            <a:pPr marL="342900" indent="-342900" algn="l" fontAlgn="auto">
              <a:lnSpc>
                <a:spcPct val="150000"/>
              </a:lnSpc>
              <a:buFont typeface="Wingdings" panose="05000000000000000000" charset="0"/>
              <a:buChar char="Ø"/>
            </a:pPr>
            <a:r>
              <a:rPr lang="en-US" altLang="zh-CN" sz="2400" dirty="0">
                <a:solidFill>
                  <a:schemeClr val="bg1"/>
                </a:solidFill>
                <a:latin typeface="Arial" panose="020B0604020202020204" pitchFamily="34" charset="0"/>
                <a:cs typeface="Arial" panose="020B0604020202020204" pitchFamily="34" charset="0"/>
              </a:rPr>
              <a:t>A mathematical optimization modeling method</a:t>
            </a:r>
            <a:endParaRPr lang="en-US" altLang="zh-CN" sz="2400" dirty="0">
              <a:solidFill>
                <a:schemeClr val="bg1"/>
              </a:solidFill>
              <a:latin typeface="Arial" panose="020B0604020202020204" pitchFamily="34" charset="0"/>
              <a:cs typeface="Arial" panose="020B0604020202020204" pitchFamily="34" charset="0"/>
            </a:endParaRPr>
          </a:p>
          <a:p>
            <a:pPr marL="342900" indent="-342900" algn="l" fontAlgn="auto">
              <a:lnSpc>
                <a:spcPct val="150000"/>
              </a:lnSpc>
              <a:buFont typeface="Wingdings" panose="05000000000000000000" charset="0"/>
              <a:buChar char="Ø"/>
            </a:pPr>
            <a:endParaRPr lang="en-US" altLang="zh-CN" sz="2400" dirty="0">
              <a:solidFill>
                <a:schemeClr val="bg1"/>
              </a:solidFill>
              <a:latin typeface="Arial" panose="020B0604020202020204" pitchFamily="34" charset="0"/>
              <a:cs typeface="Arial" panose="020B0604020202020204" pitchFamily="34" charset="0"/>
            </a:endParaRPr>
          </a:p>
          <a:p>
            <a:pPr marL="342900" indent="-342900" algn="l" fontAlgn="auto">
              <a:lnSpc>
                <a:spcPct val="150000"/>
              </a:lnSpc>
              <a:buFont typeface="Wingdings" panose="05000000000000000000" charset="0"/>
              <a:buChar char="Ø"/>
            </a:pPr>
            <a:r>
              <a:rPr lang="en-US" altLang="zh-CN" sz="2400" dirty="0">
                <a:solidFill>
                  <a:schemeClr val="bg1"/>
                </a:solidFill>
                <a:latin typeface="Arial" panose="020B0604020202020204" pitchFamily="34" charset="0"/>
                <a:cs typeface="Arial" panose="020B0604020202020204" pitchFamily="34" charset="0"/>
              </a:rPr>
              <a:t>It finds the best function match for the data by minimizing the sum of squares of the errors.</a:t>
            </a:r>
            <a:endParaRPr lang="en-US" altLang="zh-CN" sz="24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8" name="文本框 7"/>
              <p:cNvSpPr txBox="1"/>
              <p:nvPr>
                <p:custDataLst>
                  <p:tags r:id="rId18"/>
                </p:custDataLst>
              </p:nvPr>
            </p:nvSpPr>
            <p:spPr>
              <a:xfrm>
                <a:off x="7353233" y="5511800"/>
                <a:ext cx="3001468" cy="84029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zh-CN" altLang="en-US" sz="2000" i="1" smtClean="0">
                              <a:solidFill>
                                <a:srgbClr val="000000"/>
                              </a:solidFill>
                              <a:latin typeface="Cambria Math" panose="02040503050406030204" pitchFamily="18" charset="0"/>
                            </a:rPr>
                          </m:ctrlPr>
                        </m:naryPr>
                        <m:sub>
                          <m:r>
                            <m:rPr>
                              <m:brk m:alnAt="23"/>
                            </m:rPr>
                            <a:rPr lang="en-US" altLang="zh-CN" sz="2000" b="0" i="1" smtClean="0">
                              <a:solidFill>
                                <a:srgbClr val="000000"/>
                              </a:solidFill>
                              <a:latin typeface="Cambria Math" panose="02040503050406030204" pitchFamily="18" charset="0"/>
                            </a:rPr>
                            <m:t>𝑖</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1</m:t>
                          </m:r>
                        </m:sub>
                        <m:sup>
                          <m:r>
                            <a:rPr lang="en-US" altLang="zh-CN" sz="2000" b="0" i="1" smtClean="0">
                              <a:solidFill>
                                <a:srgbClr val="000000"/>
                              </a:solidFill>
                              <a:latin typeface="Cambria Math" panose="02040503050406030204" pitchFamily="18" charset="0"/>
                            </a:rPr>
                            <m:t>𝑛</m:t>
                          </m:r>
                        </m:sup>
                        <m:e>
                          <m:sSup>
                            <m:sSupPr>
                              <m:ctrlPr>
                                <a:rPr lang="en-US" altLang="zh-CN" sz="2000" b="0" i="1" smtClean="0">
                                  <a:solidFill>
                                    <a:srgbClr val="000000"/>
                                  </a:solidFill>
                                  <a:latin typeface="Cambria Math" panose="02040503050406030204" pitchFamily="18" charset="0"/>
                                </a:rPr>
                              </m:ctrlPr>
                            </m:sSupPr>
                            <m:e>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𝑦</m:t>
                                  </m:r>
                                </m:e>
                                <m:sub>
                                  <m:r>
                                    <a:rPr lang="en-US" altLang="zh-CN" sz="2000" i="1">
                                      <a:solidFill>
                                        <a:srgbClr val="000000"/>
                                      </a:solidFill>
                                      <a:latin typeface="Cambria Math" panose="02040503050406030204" pitchFamily="18" charset="0"/>
                                    </a:rPr>
                                    <m:t>𝑖</m:t>
                                  </m:r>
                                </m:sub>
                              </m:sSub>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𝑚</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𝑥</m:t>
                                  </m:r>
                                </m:e>
                                <m:sub>
                                  <m:r>
                                    <a:rPr lang="en-US" altLang="zh-CN" sz="2000" i="1">
                                      <a:solidFill>
                                        <a:srgbClr val="000000"/>
                                      </a:solidFill>
                                      <a:latin typeface="Cambria Math" panose="02040503050406030204" pitchFamily="18" charset="0"/>
                                    </a:rPr>
                                    <m:t>𝑖</m:t>
                                  </m:r>
                                </m:sub>
                              </m:sSub>
                              <m:r>
                                <a:rPr lang="en-US" altLang="zh-CN" sz="200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𝑏</m:t>
                              </m:r>
                              <m:r>
                                <a:rPr lang="en-US" altLang="zh-CN" sz="2000" i="1">
                                  <a:solidFill>
                                    <a:srgbClr val="000000"/>
                                  </a:solidFill>
                                  <a:latin typeface="Cambria Math" panose="02040503050406030204" pitchFamily="18" charset="0"/>
                                </a:rPr>
                                <m:t>))</m:t>
                              </m:r>
                            </m:e>
                            <m:sup>
                              <m:r>
                                <a:rPr lang="en-US" altLang="zh-CN" sz="2000" b="0" i="1" smtClean="0">
                                  <a:solidFill>
                                    <a:srgbClr val="000000"/>
                                  </a:solidFill>
                                  <a:latin typeface="Cambria Math" panose="02040503050406030204" pitchFamily="18" charset="0"/>
                                </a:rPr>
                                <m:t>2</m:t>
                              </m:r>
                            </m:sup>
                          </m:sSup>
                          <m:r>
                            <a:rPr lang="en-US" altLang="zh-CN" sz="2000" b="0" i="1" smtClean="0">
                              <a:solidFill>
                                <a:srgbClr val="000000"/>
                              </a:solidFill>
                              <a:latin typeface="Cambria Math" panose="02040503050406030204" pitchFamily="18" charset="0"/>
                            </a:rPr>
                            <m:t> </m:t>
                          </m:r>
                        </m:e>
                      </m:nary>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custDataLst>
                  <p:tags r:id="rId19"/>
                </p:custDataLst>
              </p:nvPr>
            </p:nvSpPr>
            <p:spPr>
              <a:xfrm>
                <a:off x="7353233" y="5511800"/>
                <a:ext cx="3001468" cy="840295"/>
              </a:xfrm>
              <a:prstGeom prst="rect">
                <a:avLst/>
              </a:prstGeom>
              <a:blipFill rotWithShape="1">
                <a:blip r:embed="rId20"/>
                <a:stretch>
                  <a:fillRect l="-19" r="13" b="23"/>
                </a:stretch>
              </a:blipFill>
            </p:spPr>
            <p:txBody>
              <a:bodyPr/>
              <a:lstStyle/>
              <a:p>
                <a:r>
                  <a:rPr lang="zh-CN" altLang="en-US">
                    <a:noFill/>
                  </a:rPr>
                  <a:t> </a:t>
                </a:r>
              </a:p>
            </p:txBody>
          </p:sp>
        </mc:Fallback>
      </mc:AlternateContent>
      <p:sp>
        <p:nvSpPr>
          <p:cNvPr id="5" name="文本框 4"/>
          <p:cNvSpPr txBox="1"/>
          <p:nvPr/>
        </p:nvSpPr>
        <p:spPr>
          <a:xfrm>
            <a:off x="669925" y="1344295"/>
            <a:ext cx="4697730" cy="460375"/>
          </a:xfrm>
          <a:prstGeom prst="rect">
            <a:avLst/>
          </a:prstGeom>
          <a:noFill/>
        </p:spPr>
        <p:txBody>
          <a:bodyPr wrap="square" rtlCol="0" anchor="t">
            <a:spAutoFit/>
          </a:bodyPr>
          <a:lstStyle/>
          <a:p>
            <a:r>
              <a:rPr lang="en-US" altLang="zh-CN" sz="2400" b="1" dirty="0">
                <a:solidFill>
                  <a:schemeClr val="bg1"/>
                </a:solidFill>
                <a:latin typeface="Arial" panose="020B0604020202020204" pitchFamily="34" charset="0"/>
                <a:cs typeface="Arial" panose="020B0604020202020204" pitchFamily="34" charset="0"/>
                <a:sym typeface="+mn-ea"/>
              </a:rPr>
              <a:t>1) Least Squares Method</a:t>
            </a:r>
            <a:endParaRPr lang="en-US" altLang="zh-CN" sz="2400" b="1" dirty="0">
              <a:solidFill>
                <a:schemeClr val="bg1"/>
              </a:solidFill>
              <a:latin typeface="Arial" panose="020B0604020202020204" pitchFamily="34" charset="0"/>
              <a:cs typeface="Arial" panose="020B0604020202020204" pitchFamily="34" charset="0"/>
              <a:sym typeface="+mn-ea"/>
            </a:endParaRPr>
          </a:p>
        </p:txBody>
      </p:sp>
      <p:sp>
        <p:nvSpPr>
          <p:cNvPr id="31" name="文本框 30"/>
          <p:cNvSpPr txBox="1"/>
          <p:nvPr>
            <p:custDataLst>
              <p:tags r:id="rId21"/>
            </p:custDataLst>
          </p:nvPr>
        </p:nvSpPr>
        <p:spPr>
          <a:xfrm>
            <a:off x="6306511" y="1532933"/>
            <a:ext cx="54196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36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Y</a:t>
            </a:r>
            <a:endParaRPr kumimoji="1" lang="zh-CN" alt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mn-lt"/>
                <a:ea typeface="+mn-ea"/>
                <a:cs typeface="+mn-ea"/>
                <a:sym typeface="+mn-lt"/>
              </a:rPr>
              <a:t>Experimental Principle</a:t>
            </a:r>
            <a:endParaRPr lang="en-US" altLang="zh-CN" dirty="0">
              <a:solidFill>
                <a:schemeClr val="tx2"/>
              </a:solidFill>
              <a:latin typeface="+mn-lt"/>
              <a:ea typeface="+mn-ea"/>
              <a:cs typeface="+mn-ea"/>
              <a:sym typeface="+mn-lt"/>
            </a:endParaRPr>
          </a:p>
        </p:txBody>
      </p:sp>
      <p:sp>
        <p:nvSpPr>
          <p:cNvPr id="5" name="文本框 4"/>
          <p:cNvSpPr txBox="1"/>
          <p:nvPr/>
        </p:nvSpPr>
        <p:spPr>
          <a:xfrm>
            <a:off x="669925" y="1344295"/>
            <a:ext cx="10004425" cy="460375"/>
          </a:xfrm>
          <a:prstGeom prst="rect">
            <a:avLst/>
          </a:prstGeom>
          <a:noFill/>
        </p:spPr>
        <p:txBody>
          <a:bodyPr wrap="square" rtlCol="0" anchor="t">
            <a:spAutoFit/>
          </a:bodyPr>
          <a:lstStyle/>
          <a:p>
            <a:r>
              <a:rPr lang="en-US" altLang="zh-CN" sz="2400" b="1" dirty="0">
                <a:solidFill>
                  <a:schemeClr val="bg1"/>
                </a:solidFill>
                <a:latin typeface="Arial" panose="020B0604020202020204" pitchFamily="34" charset="0"/>
                <a:cs typeface="Arial" panose="020B0604020202020204" pitchFamily="34" charset="0"/>
                <a:sym typeface="+mn-ea"/>
              </a:rPr>
              <a:t>2) </a:t>
            </a:r>
            <a:r>
              <a:rPr lang="en-US" altLang="zh-CN" sz="2400" b="1" dirty="0">
                <a:solidFill>
                  <a:schemeClr val="bg1"/>
                </a:solidFill>
                <a:cs typeface="+mn-ea"/>
                <a:sym typeface="+mn-lt"/>
              </a:rPr>
              <a:t>Conversion between ECFF and Geodetic Coordinate Systems</a:t>
            </a:r>
            <a:endParaRPr lang="en-US" altLang="zh-CN" sz="2400" b="1" dirty="0">
              <a:solidFill>
                <a:schemeClr val="bg1"/>
              </a:solidFill>
              <a:latin typeface="Arial" panose="020B0604020202020204" pitchFamily="34" charset="0"/>
              <a:cs typeface="+mn-ea"/>
              <a:sym typeface="+mn-lt"/>
            </a:endParaRPr>
          </a:p>
        </p:txBody>
      </p:sp>
      <p:sp>
        <p:nvSpPr>
          <p:cNvPr id="6" name="矩形 5"/>
          <p:cNvSpPr/>
          <p:nvPr>
            <p:custDataLst>
              <p:tags r:id="rId1"/>
            </p:custDataLst>
          </p:nvPr>
        </p:nvSpPr>
        <p:spPr>
          <a:xfrm>
            <a:off x="615315" y="2174875"/>
            <a:ext cx="7399655" cy="902970"/>
          </a:xfrm>
          <a:prstGeom prst="rect">
            <a:avLst/>
          </a:prstGeom>
          <a:gradFill flip="none" rotWithShape="1">
            <a:gsLst>
              <a:gs pos="0">
                <a:schemeClr val="accent1">
                  <a:alpha val="29000"/>
                </a:schemeClr>
              </a:gs>
              <a:gs pos="53000">
                <a:schemeClr val="accent2">
                  <a:alpha val="0"/>
                </a:schemeClr>
              </a:gs>
              <a:gs pos="100000">
                <a:schemeClr val="accent2">
                  <a:alpha val="14000"/>
                </a:schemeClr>
              </a:gs>
            </a:gsLst>
            <a:lin ang="2700000" scaled="1"/>
            <a:tileRect/>
          </a:gradFill>
          <a:ln>
            <a:gradFill flip="none" rotWithShape="1">
              <a:gsLst>
                <a:gs pos="0">
                  <a:schemeClr val="accent2"/>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701040" y="2118360"/>
            <a:ext cx="7185659" cy="1014730"/>
            <a:chOff x="5523692" y="1767069"/>
            <a:chExt cx="5846891" cy="1014730"/>
          </a:xfrm>
        </p:grpSpPr>
        <p:sp>
          <p:nvSpPr>
            <p:cNvPr id="8" name="文本框 7"/>
            <p:cNvSpPr txBox="1"/>
            <p:nvPr>
              <p:custDataLst>
                <p:tags r:id="rId2"/>
              </p:custDataLst>
            </p:nvPr>
          </p:nvSpPr>
          <p:spPr>
            <a:xfrm>
              <a:off x="6161290" y="1767069"/>
              <a:ext cx="5209293" cy="1014730"/>
            </a:xfrm>
            <a:prstGeom prst="rect">
              <a:avLst/>
            </a:prstGeom>
            <a:noFill/>
          </p:spPr>
          <p:txBody>
            <a:bodyPr wrap="square" rtlCol="0">
              <a:spAutoFit/>
            </a:bodyPr>
            <a:lstStyle>
              <a:defPPr>
                <a:defRPr lang="zh-CN"/>
              </a:defPPr>
              <a:lvl1pPr>
                <a:lnSpc>
                  <a:spcPct val="150000"/>
                </a:lnSpc>
                <a:defRPr sz="2400" b="0">
                  <a:gradFill flip="none" rotWithShape="1">
                    <a:gsLst>
                      <a:gs pos="0">
                        <a:schemeClr val="accent2"/>
                      </a:gs>
                      <a:gs pos="100000">
                        <a:schemeClr val="accent1"/>
                      </a:gs>
                    </a:gsLst>
                    <a:lin ang="5400000" scaled="1"/>
                    <a:tileRect/>
                  </a:gradFill>
                  <a:latin typeface="+mj-ea"/>
                  <a:ea typeface="+mj-ea"/>
                </a:defRPr>
              </a:lvl1pPr>
            </a:lstStyle>
            <a:p>
              <a:pPr indent="0" algn="just">
                <a:lnSpc>
                  <a:spcPct val="150000"/>
                </a:lnSpc>
              </a:pPr>
              <a:r>
                <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sym typeface="+mn-ea"/>
                </a:rPr>
                <a:t>A system of coordinates used to describe the position of a point on the Earth's surface</a:t>
              </a:r>
              <a:endPar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sym typeface="+mn-ea"/>
              </a:endParaRPr>
            </a:p>
          </p:txBody>
        </p:sp>
        <p:grpSp>
          <p:nvGrpSpPr>
            <p:cNvPr id="9" name="组合 8"/>
            <p:cNvGrpSpPr/>
            <p:nvPr/>
          </p:nvGrpSpPr>
          <p:grpSpPr>
            <a:xfrm>
              <a:off x="5523692" y="1872479"/>
              <a:ext cx="637540" cy="730885"/>
              <a:chOff x="5450667" y="2017639"/>
              <a:chExt cx="637540" cy="730885"/>
            </a:xfrm>
          </p:grpSpPr>
          <p:sp>
            <p:nvSpPr>
              <p:cNvPr id="10" name="文本框 9"/>
              <p:cNvSpPr txBox="1"/>
              <p:nvPr>
                <p:custDataLst>
                  <p:tags r:id="rId3"/>
                </p:custDataLst>
              </p:nvPr>
            </p:nvSpPr>
            <p:spPr>
              <a:xfrm>
                <a:off x="5450667" y="2017639"/>
                <a:ext cx="637540" cy="730885"/>
              </a:xfrm>
              <a:prstGeom prst="rect">
                <a:avLst/>
              </a:prstGeom>
              <a:noFill/>
            </p:spPr>
            <p:txBody>
              <a:bodyPr wrap="square" rtlCol="0">
                <a:spAutoFit/>
              </a:bodyPr>
              <a:lstStyle>
                <a:defPPr>
                  <a:defRPr lang="zh-CN"/>
                </a:defPPr>
                <a:lvl1pPr>
                  <a:lnSpc>
                    <a:spcPct val="130000"/>
                  </a:lnSpc>
                  <a:defRPr sz="3200" b="1">
                    <a:gradFill>
                      <a:gsLst>
                        <a:gs pos="0">
                          <a:schemeClr val="accent1"/>
                        </a:gs>
                        <a:gs pos="100000">
                          <a:schemeClr val="accent2"/>
                        </a:gs>
                      </a:gsLst>
                      <a:lin ang="5400000" scaled="1"/>
                    </a:gradFill>
                    <a:latin typeface="+mj-lt"/>
                    <a:ea typeface="华文行楷" panose="02010800040101010101" pitchFamily="2" charset="-122"/>
                  </a:defRPr>
                </a:lvl1pPr>
              </a:lstStyle>
              <a:p>
                <a:r>
                  <a:rPr lang="en-US" altLang="zh-CN" dirty="0">
                    <a:latin typeface="华光大黑二_CNKI" panose="02000500000000000000" charset="-122"/>
                    <a:ea typeface="华光大黑二_CNKI" panose="02000500000000000000" charset="-122"/>
                  </a:rPr>
                  <a:t>01</a:t>
                </a:r>
                <a:endParaRPr lang="zh-CN" altLang="en-US" dirty="0">
                  <a:latin typeface="华光大黑二_CNKI" panose="02000500000000000000" charset="-122"/>
                  <a:ea typeface="华光大黑二_CNKI" panose="02000500000000000000" charset="-122"/>
                </a:endParaRPr>
              </a:p>
            </p:txBody>
          </p:sp>
          <p:cxnSp>
            <p:nvCxnSpPr>
              <p:cNvPr id="11" name="直接连接符 10"/>
              <p:cNvCxnSpPr/>
              <p:nvPr>
                <p:custDataLst>
                  <p:tags r:id="rId4"/>
                </p:custDataLst>
              </p:nvPr>
            </p:nvCxnSpPr>
            <p:spPr>
              <a:xfrm>
                <a:off x="6031213" y="2174582"/>
                <a:ext cx="0" cy="546736"/>
              </a:xfrm>
              <a:prstGeom prst="line">
                <a:avLst/>
              </a:prstGeom>
              <a:ln w="1270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17" name="矩形 16"/>
          <p:cNvSpPr/>
          <p:nvPr>
            <p:custDataLst>
              <p:tags r:id="rId5"/>
            </p:custDataLst>
          </p:nvPr>
        </p:nvSpPr>
        <p:spPr>
          <a:xfrm>
            <a:off x="615315" y="3502660"/>
            <a:ext cx="7399655" cy="922655"/>
          </a:xfrm>
          <a:prstGeom prst="rect">
            <a:avLst/>
          </a:prstGeom>
          <a:gradFill flip="none" rotWithShape="1">
            <a:gsLst>
              <a:gs pos="0">
                <a:schemeClr val="accent1">
                  <a:alpha val="29000"/>
                </a:schemeClr>
              </a:gs>
              <a:gs pos="53000">
                <a:schemeClr val="accent2">
                  <a:alpha val="0"/>
                </a:schemeClr>
              </a:gs>
              <a:gs pos="100000">
                <a:schemeClr val="accent2">
                  <a:alpha val="14000"/>
                </a:schemeClr>
              </a:gs>
            </a:gsLst>
            <a:lin ang="2700000" scaled="1"/>
            <a:tileRect/>
          </a:gradFill>
          <a:ln>
            <a:gradFill flip="none" rotWithShape="1">
              <a:gsLst>
                <a:gs pos="0">
                  <a:schemeClr val="accent2"/>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2" name="组合 21"/>
          <p:cNvGrpSpPr/>
          <p:nvPr/>
        </p:nvGrpSpPr>
        <p:grpSpPr>
          <a:xfrm>
            <a:off x="701223" y="3446644"/>
            <a:ext cx="7219950" cy="1014730"/>
            <a:chOff x="5523692" y="1767704"/>
            <a:chExt cx="7219950" cy="1014730"/>
          </a:xfrm>
        </p:grpSpPr>
        <p:sp>
          <p:nvSpPr>
            <p:cNvPr id="23" name="文本框 22"/>
            <p:cNvSpPr txBox="1"/>
            <p:nvPr>
              <p:custDataLst>
                <p:tags r:id="rId6"/>
              </p:custDataLst>
            </p:nvPr>
          </p:nvSpPr>
          <p:spPr>
            <a:xfrm>
              <a:off x="6313632" y="1767704"/>
              <a:ext cx="6430010" cy="1014730"/>
            </a:xfrm>
            <a:prstGeom prst="rect">
              <a:avLst/>
            </a:prstGeom>
            <a:noFill/>
          </p:spPr>
          <p:txBody>
            <a:bodyPr wrap="square" rtlCol="0">
              <a:spAutoFit/>
            </a:bodyPr>
            <a:lstStyle>
              <a:defPPr>
                <a:defRPr lang="zh-CN"/>
              </a:defPPr>
              <a:lvl1pPr>
                <a:lnSpc>
                  <a:spcPct val="150000"/>
                </a:lnSpc>
                <a:defRPr sz="2400" b="0">
                  <a:gradFill flip="none" rotWithShape="1">
                    <a:gsLst>
                      <a:gs pos="0">
                        <a:schemeClr val="accent2"/>
                      </a:gs>
                      <a:gs pos="100000">
                        <a:schemeClr val="accent1"/>
                      </a:gs>
                    </a:gsLst>
                    <a:lin ang="5400000" scaled="1"/>
                    <a:tileRect/>
                  </a:gradFill>
                  <a:latin typeface="+mj-ea"/>
                  <a:ea typeface="+mj-ea"/>
                </a:defRPr>
              </a:lvl1pPr>
            </a:lstStyle>
            <a:p>
              <a:pPr indent="0" algn="just">
                <a:lnSpc>
                  <a:spcPct val="150000"/>
                </a:lnSpc>
              </a:pPr>
              <a:r>
                <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sym typeface="+mn-ea"/>
                </a:rPr>
                <a:t>Longitude: represents the angular difference between a point and the prime meridian</a:t>
              </a:r>
              <a:endPar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sym typeface="+mn-ea"/>
              </a:endParaRPr>
            </a:p>
          </p:txBody>
        </p:sp>
        <p:grpSp>
          <p:nvGrpSpPr>
            <p:cNvPr id="24" name="组合 23"/>
            <p:cNvGrpSpPr/>
            <p:nvPr/>
          </p:nvGrpSpPr>
          <p:grpSpPr>
            <a:xfrm>
              <a:off x="5523692" y="1872479"/>
              <a:ext cx="713336" cy="730885"/>
              <a:chOff x="5450667" y="2017639"/>
              <a:chExt cx="713336" cy="730885"/>
            </a:xfrm>
          </p:grpSpPr>
          <p:sp>
            <p:nvSpPr>
              <p:cNvPr id="25" name="文本框 24"/>
              <p:cNvSpPr txBox="1"/>
              <p:nvPr>
                <p:custDataLst>
                  <p:tags r:id="rId7"/>
                </p:custDataLst>
              </p:nvPr>
            </p:nvSpPr>
            <p:spPr>
              <a:xfrm>
                <a:off x="5450667" y="2017639"/>
                <a:ext cx="637540" cy="730885"/>
              </a:xfrm>
              <a:prstGeom prst="rect">
                <a:avLst/>
              </a:prstGeom>
              <a:noFill/>
            </p:spPr>
            <p:txBody>
              <a:bodyPr wrap="none" rtlCol="0">
                <a:spAutoFit/>
              </a:bodyPr>
              <a:lstStyle>
                <a:defPPr>
                  <a:defRPr lang="zh-CN"/>
                </a:defPPr>
                <a:lvl1pPr>
                  <a:lnSpc>
                    <a:spcPct val="130000"/>
                  </a:lnSpc>
                  <a:defRPr sz="3200" b="1">
                    <a:gradFill>
                      <a:gsLst>
                        <a:gs pos="0">
                          <a:schemeClr val="accent1"/>
                        </a:gs>
                        <a:gs pos="100000">
                          <a:schemeClr val="accent2"/>
                        </a:gs>
                      </a:gsLst>
                      <a:lin ang="5400000" scaled="1"/>
                    </a:gradFill>
                    <a:latin typeface="+mj-lt"/>
                    <a:ea typeface="华文行楷" panose="02010800040101010101" pitchFamily="2" charset="-122"/>
                  </a:defRPr>
                </a:lvl1pPr>
              </a:lstStyle>
              <a:p>
                <a:r>
                  <a:rPr lang="en-US" altLang="zh-CN" dirty="0">
                    <a:latin typeface="华光大黑二_CNKI" panose="02000500000000000000" charset="-122"/>
                    <a:ea typeface="华光大黑二_CNKI" panose="02000500000000000000" charset="-122"/>
                  </a:rPr>
                  <a:t>02</a:t>
                </a:r>
                <a:endParaRPr lang="zh-CN" altLang="en-US" dirty="0">
                  <a:latin typeface="华光大黑二_CNKI" panose="02000500000000000000" charset="-122"/>
                  <a:ea typeface="华光大黑二_CNKI" panose="02000500000000000000" charset="-122"/>
                </a:endParaRPr>
              </a:p>
            </p:txBody>
          </p:sp>
          <p:cxnSp>
            <p:nvCxnSpPr>
              <p:cNvPr id="26" name="直接连接符 25"/>
              <p:cNvCxnSpPr/>
              <p:nvPr>
                <p:custDataLst>
                  <p:tags r:id="rId8"/>
                </p:custDataLst>
              </p:nvPr>
            </p:nvCxnSpPr>
            <p:spPr>
              <a:xfrm>
                <a:off x="6164003" y="2184742"/>
                <a:ext cx="0" cy="546736"/>
              </a:xfrm>
              <a:prstGeom prst="line">
                <a:avLst/>
              </a:prstGeom>
              <a:ln w="1270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grpSp>
      <p:sp>
        <p:nvSpPr>
          <p:cNvPr id="28" name="矩形 27"/>
          <p:cNvSpPr/>
          <p:nvPr>
            <p:custDataLst>
              <p:tags r:id="rId9"/>
            </p:custDataLst>
          </p:nvPr>
        </p:nvSpPr>
        <p:spPr>
          <a:xfrm>
            <a:off x="615315" y="4831715"/>
            <a:ext cx="7400290" cy="913130"/>
          </a:xfrm>
          <a:prstGeom prst="rect">
            <a:avLst/>
          </a:prstGeom>
          <a:gradFill flip="none" rotWithShape="1">
            <a:gsLst>
              <a:gs pos="0">
                <a:schemeClr val="accent1">
                  <a:alpha val="29000"/>
                </a:schemeClr>
              </a:gs>
              <a:gs pos="53000">
                <a:schemeClr val="accent2">
                  <a:alpha val="0"/>
                </a:schemeClr>
              </a:gs>
              <a:gs pos="100000">
                <a:schemeClr val="accent2">
                  <a:alpha val="14000"/>
                </a:schemeClr>
              </a:gs>
            </a:gsLst>
            <a:lin ang="2700000" scaled="1"/>
            <a:tileRect/>
          </a:gradFill>
          <a:ln>
            <a:gradFill flip="none" rotWithShape="1">
              <a:gsLst>
                <a:gs pos="0">
                  <a:schemeClr val="accent2"/>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9" name="组合 28"/>
          <p:cNvGrpSpPr/>
          <p:nvPr/>
        </p:nvGrpSpPr>
        <p:grpSpPr>
          <a:xfrm>
            <a:off x="701223" y="4775064"/>
            <a:ext cx="7157720" cy="1014730"/>
            <a:chOff x="5523692" y="1767069"/>
            <a:chExt cx="7157720" cy="1014730"/>
          </a:xfrm>
        </p:grpSpPr>
        <p:sp>
          <p:nvSpPr>
            <p:cNvPr id="33" name="文本框 32"/>
            <p:cNvSpPr txBox="1"/>
            <p:nvPr>
              <p:custDataLst>
                <p:tags r:id="rId10"/>
              </p:custDataLst>
            </p:nvPr>
          </p:nvSpPr>
          <p:spPr>
            <a:xfrm>
              <a:off x="6357447" y="1767069"/>
              <a:ext cx="6323965" cy="1014730"/>
            </a:xfrm>
            <a:prstGeom prst="rect">
              <a:avLst/>
            </a:prstGeom>
            <a:noFill/>
          </p:spPr>
          <p:txBody>
            <a:bodyPr wrap="square" rtlCol="0">
              <a:spAutoFit/>
            </a:bodyPr>
            <a:lstStyle>
              <a:defPPr>
                <a:defRPr lang="zh-CN"/>
              </a:defPPr>
              <a:lvl1pPr>
                <a:lnSpc>
                  <a:spcPct val="150000"/>
                </a:lnSpc>
                <a:defRPr sz="2400" b="0">
                  <a:gradFill flip="none" rotWithShape="1">
                    <a:gsLst>
                      <a:gs pos="0">
                        <a:schemeClr val="accent2"/>
                      </a:gs>
                      <a:gs pos="100000">
                        <a:schemeClr val="accent1"/>
                      </a:gs>
                    </a:gsLst>
                    <a:lin ang="5400000" scaled="1"/>
                    <a:tileRect/>
                  </a:gradFill>
                  <a:latin typeface="+mj-ea"/>
                  <a:ea typeface="+mj-ea"/>
                </a:defRPr>
              </a:lvl1pPr>
            </a:lstStyle>
            <a:p>
              <a:pPr algn="just">
                <a:lnSpc>
                  <a:spcPct val="150000"/>
                </a:lnSpc>
                <a:buClrTx/>
                <a:buSzTx/>
                <a:buFontTx/>
              </a:pPr>
              <a:r>
                <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sym typeface="+mn-ea"/>
                </a:rPr>
                <a:t>Latitude: represents the angular difference between a point and the Earth's equator</a:t>
              </a:r>
              <a:endPar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sym typeface="+mn-ea"/>
              </a:endParaRPr>
            </a:p>
          </p:txBody>
        </p:sp>
        <p:grpSp>
          <p:nvGrpSpPr>
            <p:cNvPr id="35" name="组合 34"/>
            <p:cNvGrpSpPr/>
            <p:nvPr/>
          </p:nvGrpSpPr>
          <p:grpSpPr>
            <a:xfrm>
              <a:off x="5523692" y="1872479"/>
              <a:ext cx="713336" cy="730885"/>
              <a:chOff x="5450667" y="2017639"/>
              <a:chExt cx="713336" cy="730885"/>
            </a:xfrm>
          </p:grpSpPr>
          <p:sp>
            <p:nvSpPr>
              <p:cNvPr id="39" name="文本框 38"/>
              <p:cNvSpPr txBox="1"/>
              <p:nvPr>
                <p:custDataLst>
                  <p:tags r:id="rId11"/>
                </p:custDataLst>
              </p:nvPr>
            </p:nvSpPr>
            <p:spPr>
              <a:xfrm>
                <a:off x="5450667" y="2017639"/>
                <a:ext cx="637540" cy="730885"/>
              </a:xfrm>
              <a:prstGeom prst="rect">
                <a:avLst/>
              </a:prstGeom>
              <a:noFill/>
            </p:spPr>
            <p:txBody>
              <a:bodyPr wrap="none" rtlCol="0">
                <a:spAutoFit/>
              </a:bodyPr>
              <a:lstStyle>
                <a:defPPr>
                  <a:defRPr lang="zh-CN"/>
                </a:defPPr>
                <a:lvl1pPr>
                  <a:lnSpc>
                    <a:spcPct val="130000"/>
                  </a:lnSpc>
                  <a:defRPr sz="3200" b="1">
                    <a:gradFill>
                      <a:gsLst>
                        <a:gs pos="0">
                          <a:schemeClr val="accent1"/>
                        </a:gs>
                        <a:gs pos="100000">
                          <a:schemeClr val="accent2"/>
                        </a:gs>
                      </a:gsLst>
                      <a:lin ang="5400000" scaled="1"/>
                    </a:gradFill>
                    <a:latin typeface="+mj-lt"/>
                    <a:ea typeface="华文行楷" panose="02010800040101010101" pitchFamily="2" charset="-122"/>
                  </a:defRPr>
                </a:lvl1pPr>
              </a:lstStyle>
              <a:p>
                <a:r>
                  <a:rPr lang="en-US" altLang="zh-CN" dirty="0">
                    <a:latin typeface="华光大黑二_CNKI" panose="02000500000000000000" charset="-122"/>
                    <a:ea typeface="华光大黑二_CNKI" panose="02000500000000000000" charset="-122"/>
                  </a:rPr>
                  <a:t>03</a:t>
                </a:r>
                <a:endParaRPr lang="en-US" altLang="zh-CN" dirty="0">
                  <a:latin typeface="华光大黑二_CNKI" panose="02000500000000000000" charset="-122"/>
                  <a:ea typeface="华光大黑二_CNKI" panose="02000500000000000000" charset="-122"/>
                </a:endParaRPr>
              </a:p>
            </p:txBody>
          </p:sp>
          <p:cxnSp>
            <p:nvCxnSpPr>
              <p:cNvPr id="41" name="直接连接符 40"/>
              <p:cNvCxnSpPr/>
              <p:nvPr>
                <p:custDataLst>
                  <p:tags r:id="rId12"/>
                </p:custDataLst>
              </p:nvPr>
            </p:nvCxnSpPr>
            <p:spPr>
              <a:xfrm>
                <a:off x="6164003" y="2184742"/>
                <a:ext cx="0" cy="546736"/>
              </a:xfrm>
              <a:prstGeom prst="line">
                <a:avLst/>
              </a:prstGeom>
              <a:ln w="12700">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grpSp>
      <p:pic>
        <p:nvPicPr>
          <p:cNvPr id="42" name="图片 41" descr="图示&#10;&#10;描述已自动生成"/>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8311452" y="1939635"/>
            <a:ext cx="3538800" cy="3538800"/>
          </a:xfrm>
          <a:prstGeom prst="rect">
            <a:avLst/>
          </a:prstGeom>
        </p:spPr>
      </p:pic>
      <p:sp>
        <p:nvSpPr>
          <p:cNvPr id="43" name="文本框 42"/>
          <p:cNvSpPr txBox="1"/>
          <p:nvPr>
            <p:custDataLst>
              <p:tags r:id="rId15"/>
            </p:custDataLst>
          </p:nvPr>
        </p:nvSpPr>
        <p:spPr>
          <a:xfrm>
            <a:off x="8476615" y="5613400"/>
            <a:ext cx="3209290" cy="368300"/>
          </a:xfrm>
          <a:prstGeom prst="rect">
            <a:avLst/>
          </a:prstGeom>
          <a:noFill/>
        </p:spPr>
        <p:txBody>
          <a:bodyPr wrap="square" rtlCol="0">
            <a:spAutoFit/>
          </a:bodyPr>
          <a:lstStyle/>
          <a:p>
            <a:r>
              <a:rPr lang="en-US" altLang="zh-CN" b="0" i="0" dirty="0">
                <a:solidFill>
                  <a:schemeClr val="bg1"/>
                </a:solidFill>
                <a:effectLst/>
                <a:latin typeface="Arial" panose="020B0604020202020204" pitchFamily="34" charset="0"/>
                <a:cs typeface="Arial" panose="020B0604020202020204" pitchFamily="34" charset="0"/>
              </a:rPr>
              <a:t>Geodetic coordinates system</a:t>
            </a:r>
            <a:endParaRPr lang="en-US" altLang="zh-CN" b="0" i="0" dirty="0">
              <a:solidFill>
                <a:schemeClr val="bg1"/>
              </a:solidFill>
              <a:effectLst/>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mn-lt"/>
                <a:ea typeface="+mn-ea"/>
                <a:cs typeface="+mn-ea"/>
                <a:sym typeface="+mn-lt"/>
              </a:rPr>
              <a:t>Experimental Principle</a:t>
            </a:r>
            <a:endParaRPr lang="en-US" altLang="zh-CN" dirty="0">
              <a:solidFill>
                <a:schemeClr val="tx2"/>
              </a:solidFill>
              <a:latin typeface="+mn-lt"/>
              <a:ea typeface="+mn-ea"/>
              <a:cs typeface="+mn-ea"/>
              <a:sym typeface="+mn-lt"/>
            </a:endParaRPr>
          </a:p>
        </p:txBody>
      </p:sp>
      <p:sp>
        <p:nvSpPr>
          <p:cNvPr id="5" name="文本框 4"/>
          <p:cNvSpPr txBox="1"/>
          <p:nvPr/>
        </p:nvSpPr>
        <p:spPr>
          <a:xfrm>
            <a:off x="669925" y="1344295"/>
            <a:ext cx="10004425" cy="460375"/>
          </a:xfrm>
          <a:prstGeom prst="rect">
            <a:avLst/>
          </a:prstGeom>
          <a:noFill/>
        </p:spPr>
        <p:txBody>
          <a:bodyPr wrap="square" rtlCol="0" anchor="t">
            <a:spAutoFit/>
          </a:bodyPr>
          <a:lstStyle/>
          <a:p>
            <a:r>
              <a:rPr lang="en-US" altLang="zh-CN" sz="2400" b="1" dirty="0">
                <a:solidFill>
                  <a:schemeClr val="bg1"/>
                </a:solidFill>
                <a:latin typeface="Arial" panose="020B0604020202020204" pitchFamily="34" charset="0"/>
                <a:cs typeface="Arial" panose="020B0604020202020204" pitchFamily="34" charset="0"/>
                <a:sym typeface="+mn-ea"/>
              </a:rPr>
              <a:t>2) </a:t>
            </a:r>
            <a:r>
              <a:rPr lang="en-US" altLang="zh-CN" sz="2400" b="1" dirty="0">
                <a:solidFill>
                  <a:schemeClr val="bg1"/>
                </a:solidFill>
                <a:cs typeface="+mn-ea"/>
                <a:sym typeface="+mn-lt"/>
              </a:rPr>
              <a:t>Conversion between ECFF and Geodetic Coordinate Systems</a:t>
            </a:r>
            <a:endParaRPr lang="en-US" altLang="zh-CN" sz="2400" b="1" dirty="0">
              <a:solidFill>
                <a:schemeClr val="bg1"/>
              </a:solidFill>
              <a:latin typeface="Arial" panose="020B0604020202020204" pitchFamily="34" charset="0"/>
              <a:cs typeface="+mn-ea"/>
              <a:sym typeface="+mn-lt"/>
            </a:endParaRPr>
          </a:p>
        </p:txBody>
      </p:sp>
      <p:sp>
        <p:nvSpPr>
          <p:cNvPr id="13" name="方能演亦2"/>
          <p:cNvSpPr/>
          <p:nvPr>
            <p:custDataLst>
              <p:tags r:id="rId1"/>
            </p:custDataLst>
          </p:nvPr>
        </p:nvSpPr>
        <p:spPr>
          <a:xfrm>
            <a:off x="454025" y="1895031"/>
            <a:ext cx="3771900" cy="4782006"/>
          </a:xfrm>
          <a:prstGeom prst="snip2DiagRect">
            <a:avLst>
              <a:gd name="adj1" fmla="val 0"/>
              <a:gd name="adj2" fmla="val 11081"/>
            </a:avLst>
          </a:prstGeom>
          <a:gradFill flip="none" rotWithShape="1">
            <a:gsLst>
              <a:gs pos="100000">
                <a:schemeClr val="accent5">
                  <a:alpha val="25000"/>
                </a:schemeClr>
              </a:gs>
              <a:gs pos="75000">
                <a:schemeClr val="accent5">
                  <a:alpha val="0"/>
                </a:schemeClr>
              </a:gs>
              <a:gs pos="26000">
                <a:schemeClr val="accent4">
                  <a:alpha val="0"/>
                </a:schemeClr>
              </a:gs>
              <a:gs pos="1000">
                <a:schemeClr val="accent4">
                  <a:alpha val="25000"/>
                </a:schemeClr>
              </a:gs>
            </a:gsLst>
            <a:lin ang="2700000" scaled="1"/>
            <a:tileRect/>
          </a:gradFill>
          <a:ln>
            <a:gradFill flip="none" rotWithShape="1">
              <a:gsLst>
                <a:gs pos="0">
                  <a:schemeClr val="accent4"/>
                </a:gs>
                <a:gs pos="70688">
                  <a:srgbClr val="0074F4">
                    <a:alpha val="0"/>
                  </a:srgbClr>
                </a:gs>
                <a:gs pos="36000">
                  <a:schemeClr val="accent2">
                    <a:alpha val="0"/>
                  </a:schemeClr>
                </a:gs>
                <a:gs pos="100000">
                  <a:schemeClr val="accent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p>
        </p:txBody>
      </p:sp>
      <p:sp>
        <p:nvSpPr>
          <p:cNvPr id="14" name="方能演亦2"/>
          <p:cNvSpPr/>
          <p:nvPr>
            <p:custDataLst>
              <p:tags r:id="rId2"/>
            </p:custDataLst>
          </p:nvPr>
        </p:nvSpPr>
        <p:spPr>
          <a:xfrm>
            <a:off x="7997190" y="1895031"/>
            <a:ext cx="3771900" cy="4782006"/>
          </a:xfrm>
          <a:prstGeom prst="snip2DiagRect">
            <a:avLst>
              <a:gd name="adj1" fmla="val 0"/>
              <a:gd name="adj2" fmla="val 11081"/>
            </a:avLst>
          </a:prstGeom>
          <a:gradFill flip="none" rotWithShape="1">
            <a:gsLst>
              <a:gs pos="100000">
                <a:schemeClr val="accent5">
                  <a:alpha val="25000"/>
                </a:schemeClr>
              </a:gs>
              <a:gs pos="75000">
                <a:schemeClr val="accent5">
                  <a:alpha val="0"/>
                </a:schemeClr>
              </a:gs>
              <a:gs pos="26000">
                <a:schemeClr val="accent4">
                  <a:alpha val="0"/>
                </a:schemeClr>
              </a:gs>
              <a:gs pos="1000">
                <a:schemeClr val="accent4">
                  <a:alpha val="25000"/>
                </a:schemeClr>
              </a:gs>
            </a:gsLst>
            <a:lin ang="2700000" scaled="1"/>
            <a:tileRect/>
          </a:gradFill>
          <a:ln>
            <a:gradFill flip="none" rotWithShape="1">
              <a:gsLst>
                <a:gs pos="0">
                  <a:schemeClr val="accent4"/>
                </a:gs>
                <a:gs pos="70688">
                  <a:srgbClr val="0074F4">
                    <a:alpha val="0"/>
                  </a:srgbClr>
                </a:gs>
                <a:gs pos="36000">
                  <a:schemeClr val="accent2">
                    <a:alpha val="0"/>
                  </a:schemeClr>
                </a:gs>
                <a:gs pos="100000">
                  <a:schemeClr val="accent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p>
        </p:txBody>
      </p:sp>
      <p:sp>
        <p:nvSpPr>
          <p:cNvPr id="16" name="文本框 15"/>
          <p:cNvSpPr txBox="1"/>
          <p:nvPr>
            <p:custDataLst>
              <p:tags r:id="rId3"/>
            </p:custDataLst>
          </p:nvPr>
        </p:nvSpPr>
        <p:spPr>
          <a:xfrm>
            <a:off x="605816" y="2541487"/>
            <a:ext cx="3429609" cy="3322955"/>
          </a:xfrm>
          <a:prstGeom prst="rect">
            <a:avLst/>
          </a:prstGeom>
          <a:noFill/>
        </p:spPr>
        <p:txBody>
          <a:bodyPr wrap="square" rtlCol="0">
            <a:spAutoFit/>
          </a:bodyPr>
          <a:lstStyle/>
          <a:p>
            <a:pPr algn="just">
              <a:lnSpc>
                <a:spcPct val="150000"/>
              </a:lnSpc>
            </a:pPr>
            <a:r>
              <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sym typeface="+mn-ea"/>
              </a:rPr>
              <a:t>The geocentric earth solid coordinate system (ECEF) is a right-angle coordinate system with the Earth's center of mass as the origin and the Earth's rotation axis as the Z axis.</a:t>
            </a:r>
            <a:endPar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sym typeface="+mn-ea"/>
            </a:endParaRPr>
          </a:p>
        </p:txBody>
      </p:sp>
      <p:sp>
        <p:nvSpPr>
          <p:cNvPr id="19" name="文本框 18"/>
          <p:cNvSpPr txBox="1"/>
          <p:nvPr>
            <p:custDataLst>
              <p:tags r:id="rId4"/>
            </p:custDataLst>
          </p:nvPr>
        </p:nvSpPr>
        <p:spPr>
          <a:xfrm>
            <a:off x="8208009" y="2541487"/>
            <a:ext cx="3429609" cy="3322955"/>
          </a:xfrm>
          <a:prstGeom prst="rect">
            <a:avLst/>
          </a:prstGeom>
          <a:noFill/>
        </p:spPr>
        <p:txBody>
          <a:bodyPr wrap="square" rtlCol="0">
            <a:spAutoFit/>
          </a:bodyPr>
          <a:lstStyle/>
          <a:p>
            <a:pPr algn="just">
              <a:lnSpc>
                <a:spcPct val="150000"/>
              </a:lnSpc>
            </a:pPr>
            <a:r>
              <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sym typeface="+mn-ea"/>
              </a:rPr>
              <a:t>It describes the three-dimensional position of a point on Earth by converting latitude and longitude (LLA) coordinates to the distance of a point on Earth in the X, Y, and Z directions.</a:t>
            </a:r>
            <a:endParaRPr kumimoji="1" lang="en-US" altLang="zh-CN" sz="2000" dirty="0">
              <a:solidFill>
                <a:schemeClr val="bg1"/>
              </a:solidFill>
              <a:latin typeface="Arial" panose="020B0604020202020204" pitchFamily="34" charset="0"/>
              <a:ea typeface="宋体" panose="02010600030101010101" pitchFamily="2" charset="-122"/>
              <a:cs typeface="Arial" panose="020B0604020202020204" pitchFamily="34" charset="0"/>
            </a:endParaRPr>
          </a:p>
        </p:txBody>
      </p:sp>
      <p:pic>
        <p:nvPicPr>
          <p:cNvPr id="20" name="图片 19" descr="图片包含 游戏机, 伞&#10;&#10;描述已自动生成"/>
          <p:cNvPicPr>
            <a:picLocks noChangeAspect="1"/>
          </p:cNvPicPr>
          <p:nvPr>
            <p:custDataLst>
              <p:tags r:id="rId5"/>
            </p:custDataLst>
          </p:nvPr>
        </p:nvPicPr>
        <p:blipFill>
          <a:blip r:embed="rId6"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4225925" y="1804670"/>
            <a:ext cx="4217035" cy="3137535"/>
          </a:xfrm>
          <a:prstGeom prst="rect">
            <a:avLst/>
          </a:prstGeom>
        </p:spPr>
      </p:pic>
      <p:sp>
        <p:nvSpPr>
          <p:cNvPr id="21" name="文本框 20"/>
          <p:cNvSpPr txBox="1"/>
          <p:nvPr>
            <p:custDataLst>
              <p:tags r:id="rId7"/>
            </p:custDataLst>
          </p:nvPr>
        </p:nvSpPr>
        <p:spPr>
          <a:xfrm>
            <a:off x="4775200" y="4942205"/>
            <a:ext cx="2642235" cy="368300"/>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ECEF</a:t>
            </a: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Coordinate System</a:t>
            </a:r>
            <a:endParaRPr lang="en-US" altLang="zh-CN"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0" name="文本框 29"/>
              <p:cNvSpPr txBox="1"/>
              <p:nvPr>
                <p:custDataLst>
                  <p:tags r:id="rId8"/>
                </p:custDataLst>
              </p:nvPr>
            </p:nvSpPr>
            <p:spPr>
              <a:xfrm>
                <a:off x="4115435" y="5467985"/>
                <a:ext cx="3961765" cy="97091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eqArr>
                        <m:eqArrPr>
                          <m:ctrlPr>
                            <a:rPr lang="zh-CN" altLang="en-US" i="1" smtClean="0">
                              <a:solidFill>
                                <a:srgbClr val="000000"/>
                              </a:solidFill>
                              <a:latin typeface="Cambria Math" panose="02040503050406030204" pitchFamily="18" charset="0"/>
                            </a:rPr>
                          </m:ctrlPr>
                        </m:eqArrPr>
                        <m:e>
                          <m:r>
                            <a:rPr lang="zh-CN" altLang="en-US">
                              <a:solidFill>
                                <a:srgbClr val="000000"/>
                              </a:solidFill>
                              <a:latin typeface="Cambria Math" panose="02040503050406030204" pitchFamily="18" charset="0"/>
                            </a:rPr>
                            <m:t>&amp;</m:t>
                          </m:r>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0">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𝑥</m:t>
                                  </m:r>
                                  <m:r>
                                    <a:rPr lang="zh-CN" altLang="en-US" i="0">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𝑁</m:t>
                                          </m:r>
                                        </m:sub>
                                      </m:sSub>
                                      <m:r>
                                        <a:rPr lang="zh-CN" altLang="en-US" i="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ℎ</m:t>
                                      </m:r>
                                    </m:e>
                                  </m:d>
                                  <m:r>
                                    <a:rPr lang="zh-CN" altLang="en-US" i="1">
                                      <a:solidFill>
                                        <a:srgbClr val="000000"/>
                                      </a:solidFill>
                                      <a:latin typeface="Cambria Math" panose="02040503050406030204" pitchFamily="18" charset="0"/>
                                    </a:rPr>
                                    <m:t>𝑐𝑜𝑠</m:t>
                                  </m:r>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𝑐𝑜𝑠</m:t>
                                  </m:r>
                                  <m:r>
                                    <a:rPr lang="zh-CN" altLang="en-US" i="1">
                                      <a:solidFill>
                                        <a:srgbClr val="000000"/>
                                      </a:solidFill>
                                      <a:latin typeface="Cambria Math" panose="02040503050406030204" pitchFamily="18" charset="0"/>
                                    </a:rPr>
                                    <m:t>𝜆</m:t>
                                  </m:r>
                                </m:e>
                                <m:e>
                                  <m:r>
                                    <a:rPr lang="zh-CN" altLang="en-US" i="0">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𝑦</m:t>
                                  </m:r>
                                  <m:r>
                                    <a:rPr lang="zh-CN" altLang="en-US" i="0">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𝑁</m:t>
                                          </m:r>
                                        </m:sub>
                                      </m:sSub>
                                      <m:r>
                                        <a:rPr lang="zh-CN" altLang="en-US" i="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ℎ</m:t>
                                      </m:r>
                                    </m:e>
                                  </m:d>
                                  <m:r>
                                    <a:rPr lang="zh-CN" altLang="en-US" i="1">
                                      <a:solidFill>
                                        <a:srgbClr val="000000"/>
                                      </a:solidFill>
                                      <a:latin typeface="Cambria Math" panose="02040503050406030204" pitchFamily="18" charset="0"/>
                                    </a:rPr>
                                    <m:t>𝑐𝑜𝑠</m:t>
                                  </m:r>
                                  <m:r>
                                    <a:rPr lang="zh-CN" altLang="en-US" i="1">
                                      <a:solidFill>
                                        <a:srgbClr val="000000"/>
                                      </a:solidFill>
                                      <a:latin typeface="Cambria Math" panose="02040503050406030204" pitchFamily="18" charset="0"/>
                                    </a:rPr>
                                    <m:t>𝜑</m:t>
                                  </m:r>
                                  <m:r>
                                    <a:rPr lang="zh-CN" altLang="en-US" i="1">
                                      <a:solidFill>
                                        <a:srgbClr val="000000"/>
                                      </a:solidFill>
                                      <a:latin typeface="Cambria Math" panose="02040503050406030204" pitchFamily="18" charset="0"/>
                                    </a:rPr>
                                    <m:t>𝑠𝑖𝑛</m:t>
                                  </m:r>
                                  <m:r>
                                    <a:rPr lang="zh-CN" altLang="en-US" i="1">
                                      <a:solidFill>
                                        <a:srgbClr val="000000"/>
                                      </a:solidFill>
                                      <a:latin typeface="Cambria Math" panose="02040503050406030204" pitchFamily="18" charset="0"/>
                                    </a:rPr>
                                    <m:t>𝜆</m:t>
                                  </m:r>
                                </m:e>
                                <m:e>
                                  <m:r>
                                    <a:rPr lang="zh-CN" altLang="en-US" i="0">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𝑧</m:t>
                                  </m:r>
                                  <m:r>
                                    <a:rPr lang="zh-CN" altLang="en-US" i="0">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a:rPr lang="zh-CN" altLang="en-US" i="1">
                                              <a:solidFill>
                                                <a:srgbClr val="000000"/>
                                              </a:solidFill>
                                              <a:latin typeface="Cambria Math" panose="02040503050406030204" pitchFamily="18" charset="0"/>
                                            </a:rPr>
                                            <m:t>𝑁</m:t>
                                          </m:r>
                                        </m:sub>
                                      </m:sSub>
                                      <m:d>
                                        <m:dPr>
                                          <m:ctrlPr>
                                            <a:rPr lang="zh-CN" altLang="en-US" i="1">
                                              <a:solidFill>
                                                <a:srgbClr val="000000"/>
                                              </a:solidFill>
                                              <a:latin typeface="Cambria Math" panose="02040503050406030204" pitchFamily="18" charset="0"/>
                                            </a:rPr>
                                          </m:ctrlPr>
                                        </m:dPr>
                                        <m:e>
                                          <m:r>
                                            <a:rPr lang="zh-CN" altLang="en-US" i="0">
                                              <a:solidFill>
                                                <a:srgbClr val="000000"/>
                                              </a:solidFill>
                                              <a:latin typeface="Cambria Math" panose="02040503050406030204" pitchFamily="18" charset="0"/>
                                            </a:rPr>
                                            <m:t>1</m:t>
                                          </m:r>
                                          <m:r>
                                            <a:rPr lang="zh-CN" altLang="en-US" i="0">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0">
                                                  <a:solidFill>
                                                    <a:srgbClr val="000000"/>
                                                  </a:solidFill>
                                                  <a:latin typeface="Cambria Math" panose="02040503050406030204" pitchFamily="18" charset="0"/>
                                                </a:rPr>
                                                <m:t>2</m:t>
                                              </m:r>
                                            </m:sup>
                                          </m:sSup>
                                        </m:e>
                                      </m:d>
                                      <m:r>
                                        <a:rPr lang="zh-CN" altLang="en-US" i="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ℎ</m:t>
                                      </m:r>
                                    </m:e>
                                  </m:d>
                                  <m:r>
                                    <a:rPr lang="zh-CN" altLang="en-US" i="1">
                                      <a:solidFill>
                                        <a:srgbClr val="000000"/>
                                      </a:solidFill>
                                      <a:latin typeface="Cambria Math" panose="02040503050406030204" pitchFamily="18" charset="0"/>
                                    </a:rPr>
                                    <m:t>𝑠𝑖𝑛</m:t>
                                  </m:r>
                                  <m:r>
                                    <a:rPr lang="zh-CN" altLang="en-US" i="1">
                                      <a:solidFill>
                                        <a:srgbClr val="000000"/>
                                      </a:solidFill>
                                      <a:latin typeface="Cambria Math" panose="02040503050406030204" pitchFamily="18" charset="0"/>
                                    </a:rPr>
                                    <m:t>𝜑</m:t>
                                  </m:r>
                                </m:e>
                              </m:eqArr>
                            </m:e>
                          </m:d>
                        </m:e>
                      </m:eqArr>
                    </m:oMath>
                  </m:oMathPara>
                </a14:m>
                <a:endParaRPr lang="zh-CN" altLang="en-US" dirty="0"/>
              </a:p>
            </p:txBody>
          </p:sp>
        </mc:Choice>
        <mc:Fallback>
          <p:sp>
            <p:nvSpPr>
              <p:cNvPr id="30" name="文本框 29"/>
              <p:cNvSpPr txBox="1">
                <a:spLocks noRot="1" noChangeAspect="1" noMove="1" noResize="1" noEditPoints="1" noAdjustHandles="1" noChangeArrowheads="1" noChangeShapeType="1" noTextEdit="1"/>
              </p:cNvSpPr>
              <p:nvPr>
                <p:custDataLst>
                  <p:tags r:id="rId9"/>
                </p:custDataLst>
              </p:nvPr>
            </p:nvSpPr>
            <p:spPr>
              <a:xfrm>
                <a:off x="4115435" y="5467985"/>
                <a:ext cx="3961765" cy="970915"/>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对角 3"/>
          <p:cNvSpPr/>
          <p:nvPr userDrawn="1">
            <p:custDataLst>
              <p:tags r:id="rId1"/>
            </p:custDataLst>
          </p:nvPr>
        </p:nvSpPr>
        <p:spPr>
          <a:xfrm>
            <a:off x="1820678" y="1698807"/>
            <a:ext cx="8685774" cy="3246494"/>
          </a:xfrm>
          <a:prstGeom prst="snip2DiagRect">
            <a:avLst/>
          </a:prstGeom>
          <a:solidFill>
            <a:srgbClr val="2C7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任意多边形: 形状 5"/>
          <p:cNvSpPr/>
          <p:nvPr userDrawn="1">
            <p:custDataLst>
              <p:tags r:id="rId2"/>
            </p:custDataLst>
          </p:nvPr>
        </p:nvSpPr>
        <p:spPr>
          <a:xfrm rot="5400000" flipV="1">
            <a:off x="10199917" y="1692255"/>
            <a:ext cx="396214" cy="409317"/>
          </a:xfrm>
          <a:custGeom>
            <a:avLst/>
            <a:gdLst>
              <a:gd name="connsiteX0" fmla="*/ 0 w 1043"/>
              <a:gd name="connsiteY0" fmla="*/ 1137 h 1137"/>
              <a:gd name="connsiteX1" fmla="*/ 0 w 1043"/>
              <a:gd name="connsiteY1" fmla="*/ 0 h 1137"/>
              <a:gd name="connsiteX2" fmla="*/ 1043 w 1043"/>
              <a:gd name="connsiteY2" fmla="*/ 1068 h 1137"/>
              <a:gd name="connsiteX3" fmla="*/ 0 w 1043"/>
              <a:gd name="connsiteY3" fmla="*/ 1137 h 1137"/>
            </a:gdLst>
            <a:ahLst/>
            <a:cxnLst>
              <a:cxn ang="0">
                <a:pos x="connsiteX0" y="connsiteY0"/>
              </a:cxn>
              <a:cxn ang="0">
                <a:pos x="connsiteX1" y="connsiteY1"/>
              </a:cxn>
              <a:cxn ang="0">
                <a:pos x="connsiteX2" y="connsiteY2"/>
              </a:cxn>
              <a:cxn ang="0">
                <a:pos x="connsiteX3" y="connsiteY3"/>
              </a:cxn>
            </a:cxnLst>
            <a:rect l="l" t="t" r="r" b="b"/>
            <a:pathLst>
              <a:path w="1043" h="1137">
                <a:moveTo>
                  <a:pt x="0" y="1137"/>
                </a:moveTo>
                <a:lnTo>
                  <a:pt x="0" y="0"/>
                </a:lnTo>
                <a:lnTo>
                  <a:pt x="1043" y="1068"/>
                </a:lnTo>
                <a:lnTo>
                  <a:pt x="0" y="1137"/>
                </a:lnTo>
                <a:close/>
              </a:path>
            </a:pathLst>
          </a:custGeom>
          <a:solidFill>
            <a:schemeClr val="tx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ym typeface="+mn-ea"/>
            </a:endParaRPr>
          </a:p>
        </p:txBody>
      </p:sp>
      <p:sp>
        <p:nvSpPr>
          <p:cNvPr id="7" name="任意多边形: 形状 6"/>
          <p:cNvSpPr/>
          <p:nvPr userDrawn="1">
            <p:custDataLst>
              <p:tags r:id="rId3"/>
            </p:custDataLst>
          </p:nvPr>
        </p:nvSpPr>
        <p:spPr>
          <a:xfrm rot="16200000" flipV="1">
            <a:off x="1705223" y="4771641"/>
            <a:ext cx="307966" cy="347319"/>
          </a:xfrm>
          <a:custGeom>
            <a:avLst/>
            <a:gdLst>
              <a:gd name="connsiteX0" fmla="*/ 0 w 1043"/>
              <a:gd name="connsiteY0" fmla="*/ 1137 h 1137"/>
              <a:gd name="connsiteX1" fmla="*/ 0 w 1043"/>
              <a:gd name="connsiteY1" fmla="*/ 0 h 1137"/>
              <a:gd name="connsiteX2" fmla="*/ 1043 w 1043"/>
              <a:gd name="connsiteY2" fmla="*/ 1068 h 1137"/>
              <a:gd name="connsiteX3" fmla="*/ 0 w 1043"/>
              <a:gd name="connsiteY3" fmla="*/ 1137 h 1137"/>
            </a:gdLst>
            <a:ahLst/>
            <a:cxnLst>
              <a:cxn ang="0">
                <a:pos x="connsiteX0" y="connsiteY0"/>
              </a:cxn>
              <a:cxn ang="0">
                <a:pos x="connsiteX1" y="connsiteY1"/>
              </a:cxn>
              <a:cxn ang="0">
                <a:pos x="connsiteX2" y="connsiteY2"/>
              </a:cxn>
              <a:cxn ang="0">
                <a:pos x="connsiteX3" y="connsiteY3"/>
              </a:cxn>
            </a:cxnLst>
            <a:rect l="l" t="t" r="r" b="b"/>
            <a:pathLst>
              <a:path w="1043" h="1137">
                <a:moveTo>
                  <a:pt x="0" y="1137"/>
                </a:moveTo>
                <a:lnTo>
                  <a:pt x="0" y="0"/>
                </a:lnTo>
                <a:lnTo>
                  <a:pt x="1043" y="1068"/>
                </a:lnTo>
                <a:lnTo>
                  <a:pt x="0" y="1137"/>
                </a:lnTo>
                <a:close/>
              </a:path>
            </a:pathLst>
          </a:custGeom>
          <a:solidFill>
            <a:schemeClr val="tx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ym typeface="+mn-ea"/>
            </a:endParaRPr>
          </a:p>
        </p:txBody>
      </p:sp>
      <p:sp>
        <p:nvSpPr>
          <p:cNvPr id="5" name="标题 4"/>
          <p:cNvSpPr>
            <a:spLocks noGrp="1"/>
          </p:cNvSpPr>
          <p:nvPr>
            <p:ph type="title"/>
          </p:nvPr>
        </p:nvSpPr>
        <p:spPr>
          <a:xfrm>
            <a:off x="3801110" y="2689860"/>
            <a:ext cx="6801485" cy="895350"/>
          </a:xfrm>
        </p:spPr>
        <p:txBody>
          <a:bodyPr>
            <a:noAutofit/>
          </a:bodyPr>
          <a:lstStyle/>
          <a:p>
            <a:pPr algn="l"/>
            <a:r>
              <a:rPr lang="en-US" altLang="zh-CN" sz="4400" dirty="0">
                <a:solidFill>
                  <a:schemeClr val="tx2"/>
                </a:solidFill>
                <a:latin typeface="+mn-lt"/>
                <a:ea typeface="+mn-ea"/>
                <a:cs typeface="+mn-ea"/>
                <a:sym typeface="+mn-lt"/>
              </a:rPr>
              <a:t>Experimental Procedure</a:t>
            </a:r>
            <a:endParaRPr lang="en-US" altLang="zh-CN" sz="4400" dirty="0">
              <a:solidFill>
                <a:schemeClr val="tx2"/>
              </a:solidFill>
              <a:latin typeface="+mn-lt"/>
              <a:ea typeface="+mn-ea"/>
              <a:cs typeface="+mn-ea"/>
              <a:sym typeface="+mn-lt"/>
            </a:endParaRPr>
          </a:p>
        </p:txBody>
      </p:sp>
      <p:sp>
        <p:nvSpPr>
          <p:cNvPr id="3" name="文本框 2"/>
          <p:cNvSpPr txBox="1"/>
          <p:nvPr/>
        </p:nvSpPr>
        <p:spPr>
          <a:xfrm>
            <a:off x="2073275" y="2537460"/>
            <a:ext cx="1886585" cy="1322070"/>
          </a:xfrm>
          <a:prstGeom prst="rect">
            <a:avLst/>
          </a:prstGeom>
          <a:noFill/>
        </p:spPr>
        <p:txBody>
          <a:bodyPr wrap="square" rtlCol="0">
            <a:spAutoFit/>
          </a:bodyPr>
          <a:lstStyle/>
          <a:p>
            <a:pPr algn="ctr"/>
            <a:r>
              <a:rPr lang="en-US" altLang="zh-CN" sz="8000">
                <a:solidFill>
                  <a:schemeClr val="bg2"/>
                </a:solidFill>
              </a:rPr>
              <a:t>02</a:t>
            </a:r>
            <a:endParaRPr lang="en-US" altLang="zh-CN" sz="8000">
              <a:solidFill>
                <a:schemeClr val="bg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mn-lt"/>
                <a:ea typeface="+mn-ea"/>
                <a:cs typeface="+mn-ea"/>
                <a:sym typeface="+mn-lt"/>
              </a:rPr>
              <a:t>Data Collection</a:t>
            </a:r>
            <a:endParaRPr lang="en-US" altLang="zh-CN" dirty="0">
              <a:solidFill>
                <a:schemeClr val="tx2"/>
              </a:solidFill>
              <a:latin typeface="+mn-lt"/>
              <a:ea typeface="+mn-ea"/>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6635115" y="1988185"/>
            <a:ext cx="5181600" cy="3154680"/>
          </a:xfrm>
          <a:prstGeom prst="rect">
            <a:avLst/>
          </a:prstGeom>
        </p:spPr>
      </p:pic>
      <p:grpSp>
        <p:nvGrpSpPr>
          <p:cNvPr id="46" name="组合 45"/>
          <p:cNvGrpSpPr/>
          <p:nvPr/>
        </p:nvGrpSpPr>
        <p:grpSpPr>
          <a:xfrm>
            <a:off x="179070" y="2162175"/>
            <a:ext cx="7541260" cy="3667760"/>
            <a:chOff x="282" y="3405"/>
            <a:chExt cx="11876" cy="5776"/>
          </a:xfrm>
        </p:grpSpPr>
        <p:grpSp>
          <p:nvGrpSpPr>
            <p:cNvPr id="38" name="组合 37"/>
            <p:cNvGrpSpPr/>
            <p:nvPr/>
          </p:nvGrpSpPr>
          <p:grpSpPr>
            <a:xfrm>
              <a:off x="282" y="3405"/>
              <a:ext cx="11876" cy="5777"/>
              <a:chOff x="7127" y="3801"/>
              <a:chExt cx="11876" cy="5777"/>
            </a:xfrm>
          </p:grpSpPr>
          <p:grpSp>
            <p:nvGrpSpPr>
              <p:cNvPr id="7" name="组合 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7127" y="3801"/>
                <a:ext cx="11876" cy="5777"/>
                <a:chOff x="2654757" y="1752665"/>
                <a:chExt cx="7541574" cy="3668706"/>
              </a:xfrm>
            </p:grpSpPr>
            <p:grpSp>
              <p:nvGrpSpPr>
                <p:cNvPr id="8" name="组合 7"/>
                <p:cNvGrpSpPr/>
                <p:nvPr/>
              </p:nvGrpSpPr>
              <p:grpSpPr>
                <a:xfrm>
                  <a:off x="4535472" y="2071672"/>
                  <a:ext cx="3121056" cy="3121056"/>
                  <a:chOff x="4529122" y="2071672"/>
                  <a:chExt cx="3121056" cy="3121056"/>
                </a:xfrm>
              </p:grpSpPr>
              <p:sp>
                <p:nvSpPr>
                  <p:cNvPr id="15" name="椭圆 14"/>
                  <p:cNvSpPr/>
                  <p:nvPr>
                    <p:custDataLst>
                      <p:tags r:id="rId3"/>
                    </p:custDataLst>
                  </p:nvPr>
                </p:nvSpPr>
                <p:spPr>
                  <a:xfrm>
                    <a:off x="5134662" y="2677212"/>
                    <a:ext cx="1909976" cy="1909976"/>
                  </a:xfrm>
                  <a:prstGeom prst="ellipse">
                    <a:avLst/>
                  </a:prstGeom>
                  <a:solidFill>
                    <a:schemeClr val="accent1">
                      <a:lumMod val="7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dk1"/>
                      </a:solidFill>
                      <a:cs typeface="+mn-ea"/>
                      <a:sym typeface="+mn-lt"/>
                    </a:endParaRPr>
                  </a:p>
                </p:txBody>
              </p:sp>
              <p:sp>
                <p:nvSpPr>
                  <p:cNvPr id="16" name="椭圆 15"/>
                  <p:cNvSpPr/>
                  <p:nvPr>
                    <p:custDataLst>
                      <p:tags r:id="rId4"/>
                    </p:custDataLst>
                  </p:nvPr>
                </p:nvSpPr>
                <p:spPr>
                  <a:xfrm>
                    <a:off x="4529122" y="2071672"/>
                    <a:ext cx="3121056" cy="3121056"/>
                  </a:xfrm>
                  <a:prstGeom prst="ellipse">
                    <a:avLst/>
                  </a:prstGeom>
                  <a:noFill/>
                  <a:ln w="76200">
                    <a:solidFill>
                      <a:schemeClr val="accent4">
                        <a:lumMod val="95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dk1"/>
                      </a:solidFill>
                      <a:cs typeface="+mn-ea"/>
                      <a:sym typeface="+mn-lt"/>
                    </a:endParaRPr>
                  </a:p>
                </p:txBody>
              </p:sp>
              <p:sp>
                <p:nvSpPr>
                  <p:cNvPr id="17" name="箭头: 右 16"/>
                  <p:cNvSpPr/>
                  <p:nvPr>
                    <p:custDataLst>
                      <p:tags r:id="rId5"/>
                    </p:custDataLst>
                  </p:nvPr>
                </p:nvSpPr>
                <p:spPr>
                  <a:xfrm rot="13500000">
                    <a:off x="5271079" y="2741615"/>
                    <a:ext cx="324456" cy="264402"/>
                  </a:xfrm>
                  <a:prstGeom prst="rightArrow">
                    <a:avLst/>
                  </a:prstGeom>
                  <a:solidFill>
                    <a:schemeClr val="accent3"/>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i="1">
                      <a:solidFill>
                        <a:schemeClr val="dk1"/>
                      </a:solidFill>
                      <a:cs typeface="+mn-ea"/>
                      <a:sym typeface="+mn-lt"/>
                    </a:endParaRPr>
                  </a:p>
                </p:txBody>
              </p:sp>
              <p:sp>
                <p:nvSpPr>
                  <p:cNvPr id="18" name="箭头: 右 17"/>
                  <p:cNvSpPr/>
                  <p:nvPr>
                    <p:custDataLst>
                      <p:tags r:id="rId6"/>
                    </p:custDataLst>
                  </p:nvPr>
                </p:nvSpPr>
                <p:spPr>
                  <a:xfrm rot="8100000" flipH="1">
                    <a:off x="6583765" y="2741615"/>
                    <a:ext cx="324456" cy="264402"/>
                  </a:xfrm>
                  <a:prstGeom prst="rightArrow">
                    <a:avLst/>
                  </a:prstGeom>
                  <a:solidFill>
                    <a:schemeClr val="accent3"/>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i="1">
                      <a:solidFill>
                        <a:schemeClr val="dk1"/>
                      </a:solidFill>
                      <a:cs typeface="+mn-ea"/>
                      <a:sym typeface="+mn-lt"/>
                    </a:endParaRPr>
                  </a:p>
                </p:txBody>
              </p:sp>
              <p:sp>
                <p:nvSpPr>
                  <p:cNvPr id="19" name="箭头: 右 18"/>
                  <p:cNvSpPr/>
                  <p:nvPr>
                    <p:custDataLst>
                      <p:tags r:id="rId7"/>
                    </p:custDataLst>
                  </p:nvPr>
                </p:nvSpPr>
                <p:spPr>
                  <a:xfrm rot="8100000" flipV="1">
                    <a:off x="5271079" y="4258384"/>
                    <a:ext cx="324456" cy="264402"/>
                  </a:xfrm>
                  <a:prstGeom prst="rightArrow">
                    <a:avLst/>
                  </a:prstGeom>
                  <a:solidFill>
                    <a:schemeClr val="accent3"/>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i="1">
                      <a:solidFill>
                        <a:schemeClr val="dk1"/>
                      </a:solidFill>
                      <a:cs typeface="+mn-ea"/>
                      <a:sym typeface="+mn-lt"/>
                    </a:endParaRPr>
                  </a:p>
                </p:txBody>
              </p:sp>
              <p:sp>
                <p:nvSpPr>
                  <p:cNvPr id="20" name="箭头: 右 19"/>
                  <p:cNvSpPr/>
                  <p:nvPr>
                    <p:custDataLst>
                      <p:tags r:id="rId8"/>
                    </p:custDataLst>
                  </p:nvPr>
                </p:nvSpPr>
                <p:spPr>
                  <a:xfrm rot="13500000" flipH="1" flipV="1">
                    <a:off x="6583765" y="4258384"/>
                    <a:ext cx="324456" cy="264402"/>
                  </a:xfrm>
                  <a:prstGeom prst="rightArrow">
                    <a:avLst/>
                  </a:prstGeom>
                  <a:solidFill>
                    <a:schemeClr val="accent3"/>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i="1">
                      <a:solidFill>
                        <a:schemeClr val="dk1"/>
                      </a:solidFill>
                      <a:cs typeface="+mn-ea"/>
                      <a:sym typeface="+mn-lt"/>
                    </a:endParaRPr>
                  </a:p>
                </p:txBody>
              </p:sp>
              <p:sp>
                <p:nvSpPr>
                  <p:cNvPr id="21" name="椭圆 20"/>
                  <p:cNvSpPr/>
                  <p:nvPr>
                    <p:custDataLst>
                      <p:tags r:id="rId9"/>
                    </p:custDataLst>
                  </p:nvPr>
                </p:nvSpPr>
                <p:spPr>
                  <a:xfrm>
                    <a:off x="5401939" y="2944489"/>
                    <a:ext cx="1375422" cy="1375422"/>
                  </a:xfrm>
                  <a:prstGeom prst="ellipse">
                    <a:avLst/>
                  </a:pr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b="1">
                      <a:solidFill>
                        <a:srgbClr val="FFFFFF"/>
                      </a:solidFill>
                      <a:cs typeface="+mn-ea"/>
                      <a:sym typeface="+mn-lt"/>
                    </a:endParaRPr>
                  </a:p>
                </p:txBody>
              </p:sp>
              <p:sp>
                <p:nvSpPr>
                  <p:cNvPr id="32" name="椭圆 31"/>
                  <p:cNvSpPr/>
                  <p:nvPr>
                    <p:custDataLst>
                      <p:tags r:id="rId10"/>
                    </p:custDataLst>
                  </p:nvPr>
                </p:nvSpPr>
                <p:spPr>
                  <a:xfrm>
                    <a:off x="4619574" y="2082560"/>
                    <a:ext cx="670163" cy="670163"/>
                  </a:xfrm>
                  <a:prstGeom prst="ellipse">
                    <a:avLst/>
                  </a:prstGeom>
                  <a:solidFill>
                    <a:schemeClr val="tx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cs typeface="+mn-ea"/>
                      <a:sym typeface="+mn-lt"/>
                    </a:endParaRPr>
                  </a:p>
                </p:txBody>
              </p:sp>
              <p:sp>
                <p:nvSpPr>
                  <p:cNvPr id="30" name="椭圆 29"/>
                  <p:cNvSpPr/>
                  <p:nvPr>
                    <p:custDataLst>
                      <p:tags r:id="rId11"/>
                    </p:custDataLst>
                  </p:nvPr>
                </p:nvSpPr>
                <p:spPr>
                  <a:xfrm>
                    <a:off x="6822624" y="2082560"/>
                    <a:ext cx="670163" cy="670163"/>
                  </a:xfrm>
                  <a:prstGeom prst="ellipse">
                    <a:avLst/>
                  </a:prstGeom>
                  <a:solidFill>
                    <a:schemeClr val="tx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cs typeface="+mn-ea"/>
                      <a:sym typeface="+mn-lt"/>
                    </a:endParaRPr>
                  </a:p>
                </p:txBody>
              </p:sp>
              <p:sp>
                <p:nvSpPr>
                  <p:cNvPr id="28" name="椭圆 27"/>
                  <p:cNvSpPr/>
                  <p:nvPr>
                    <p:custDataLst>
                      <p:tags r:id="rId12"/>
                    </p:custDataLst>
                  </p:nvPr>
                </p:nvSpPr>
                <p:spPr>
                  <a:xfrm>
                    <a:off x="4619574" y="4484459"/>
                    <a:ext cx="670163" cy="670163"/>
                  </a:xfrm>
                  <a:prstGeom prst="ellipse">
                    <a:avLst/>
                  </a:prstGeom>
                  <a:solidFill>
                    <a:schemeClr val="tx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cs typeface="+mn-ea"/>
                      <a:sym typeface="+mn-lt"/>
                    </a:endParaRPr>
                  </a:p>
                </p:txBody>
              </p:sp>
              <p:sp>
                <p:nvSpPr>
                  <p:cNvPr id="26" name="椭圆 25"/>
                  <p:cNvSpPr/>
                  <p:nvPr>
                    <p:custDataLst>
                      <p:tags r:id="rId13"/>
                    </p:custDataLst>
                  </p:nvPr>
                </p:nvSpPr>
                <p:spPr>
                  <a:xfrm>
                    <a:off x="6822624" y="4484459"/>
                    <a:ext cx="670163" cy="670163"/>
                  </a:xfrm>
                  <a:prstGeom prst="ellipse">
                    <a:avLst/>
                  </a:prstGeom>
                  <a:solidFill>
                    <a:schemeClr val="tx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cs typeface="+mn-ea"/>
                      <a:sym typeface="+mn-lt"/>
                    </a:endParaRPr>
                  </a:p>
                </p:txBody>
              </p:sp>
            </p:grpSp>
            <p:sp>
              <p:nvSpPr>
                <p:cNvPr id="9" name="文本框 8"/>
                <p:cNvSpPr txBox="1"/>
                <p:nvPr>
                  <p:custDataLst>
                    <p:tags r:id="rId14"/>
                  </p:custDataLst>
                </p:nvPr>
              </p:nvSpPr>
              <p:spPr>
                <a:xfrm>
                  <a:off x="2872562" y="1752665"/>
                  <a:ext cx="1753235" cy="454025"/>
                </a:xfrm>
                <a:prstGeom prst="rect">
                  <a:avLst/>
                </a:prstGeom>
                <a:noFill/>
              </p:spPr>
              <p:txBody>
                <a:bodyPr wrap="none" rtlCol="0" anchor="b">
                  <a:normAutofit/>
                </a:bodyPr>
                <a:lstStyle/>
                <a:p>
                  <a:pPr lvl="0" algn="r" defTabSz="914400">
                    <a:spcBef>
                      <a:spcPct val="0"/>
                    </a:spcBef>
                    <a:defRPr/>
                  </a:pPr>
                  <a:r>
                    <a:rPr lang="en-US" altLang="zh-CN" b="1">
                      <a:solidFill>
                        <a:schemeClr val="dk1"/>
                      </a:solidFill>
                      <a:cs typeface="+mn-ea"/>
                      <a:sym typeface="+mn-lt"/>
                    </a:rPr>
                    <a:t>Interpreter</a:t>
                  </a:r>
                  <a:endParaRPr lang="en-US" altLang="zh-CN" b="1">
                    <a:solidFill>
                      <a:schemeClr val="dk1"/>
                    </a:solidFill>
                    <a:cs typeface="+mn-ea"/>
                    <a:sym typeface="+mn-lt"/>
                  </a:endParaRPr>
                </a:p>
              </p:txBody>
            </p:sp>
            <p:sp>
              <p:nvSpPr>
                <p:cNvPr id="11" name="文本框 10"/>
                <p:cNvSpPr txBox="1"/>
                <p:nvPr>
                  <p:custDataLst>
                    <p:tags r:id="rId15"/>
                  </p:custDataLst>
                </p:nvPr>
              </p:nvSpPr>
              <p:spPr>
                <a:xfrm>
                  <a:off x="2654757" y="4967035"/>
                  <a:ext cx="1753235" cy="454025"/>
                </a:xfrm>
                <a:prstGeom prst="rect">
                  <a:avLst/>
                </a:prstGeom>
                <a:noFill/>
              </p:spPr>
              <p:txBody>
                <a:bodyPr wrap="none" rtlCol="0" anchor="b">
                  <a:normAutofit/>
                </a:bodyPr>
                <a:lstStyle/>
                <a:p>
                  <a:pPr lvl="0" algn="r" defTabSz="914400">
                    <a:spcBef>
                      <a:spcPct val="0"/>
                    </a:spcBef>
                    <a:defRPr/>
                  </a:pPr>
                  <a:r>
                    <a:rPr lang="en-US" altLang="zh-CN" b="1">
                      <a:solidFill>
                        <a:schemeClr val="dk1"/>
                      </a:solidFill>
                      <a:cs typeface="+mn-ea"/>
                      <a:sym typeface="+mn-lt"/>
                    </a:rPr>
                    <a:t>Editor</a:t>
                  </a:r>
                  <a:endParaRPr lang="en-US" altLang="zh-CN" b="1">
                    <a:solidFill>
                      <a:schemeClr val="dk1"/>
                    </a:solidFill>
                    <a:cs typeface="+mn-ea"/>
                    <a:sym typeface="+mn-lt"/>
                  </a:endParaRPr>
                </a:p>
              </p:txBody>
            </p:sp>
            <p:sp>
              <p:nvSpPr>
                <p:cNvPr id="13" name="文本框 12"/>
                <p:cNvSpPr txBox="1"/>
                <p:nvPr>
                  <p:custDataLst>
                    <p:tags r:id="rId16"/>
                  </p:custDataLst>
                </p:nvPr>
              </p:nvSpPr>
              <p:spPr>
                <a:xfrm>
                  <a:off x="7656961" y="1752665"/>
                  <a:ext cx="2412370" cy="454199"/>
                </a:xfrm>
                <a:prstGeom prst="rect">
                  <a:avLst/>
                </a:prstGeom>
                <a:noFill/>
              </p:spPr>
              <p:txBody>
                <a:bodyPr wrap="none" rtlCol="0" anchor="b">
                  <a:normAutofit/>
                </a:bodyPr>
                <a:lstStyle/>
                <a:p>
                  <a:pPr lvl="0" algn="l" defTabSz="914400">
                    <a:spcBef>
                      <a:spcPct val="0"/>
                    </a:spcBef>
                    <a:defRPr/>
                  </a:pPr>
                  <a:r>
                    <a:rPr lang="en-US" altLang="zh-CN" b="1">
                      <a:solidFill>
                        <a:schemeClr val="dk1"/>
                      </a:solidFill>
                      <a:cs typeface="+mn-ea"/>
                      <a:sym typeface="+mn-lt"/>
                    </a:rPr>
                    <a:t>Console</a:t>
                  </a:r>
                  <a:endParaRPr lang="en-US" altLang="zh-CN" b="1">
                    <a:solidFill>
                      <a:schemeClr val="dk1"/>
                    </a:solidFill>
                    <a:cs typeface="+mn-ea"/>
                    <a:sym typeface="+mn-lt"/>
                  </a:endParaRPr>
                </a:p>
              </p:txBody>
            </p:sp>
            <p:sp>
              <p:nvSpPr>
                <p:cNvPr id="34" name="文本框 33"/>
                <p:cNvSpPr txBox="1"/>
                <p:nvPr>
                  <p:custDataLst>
                    <p:tags r:id="rId17"/>
                  </p:custDataLst>
                </p:nvPr>
              </p:nvSpPr>
              <p:spPr>
                <a:xfrm>
                  <a:off x="7783961" y="4967172"/>
                  <a:ext cx="2412370" cy="454199"/>
                </a:xfrm>
                <a:prstGeom prst="rect">
                  <a:avLst/>
                </a:prstGeom>
                <a:noFill/>
              </p:spPr>
              <p:txBody>
                <a:bodyPr wrap="none" rtlCol="0" anchor="b">
                  <a:normAutofit/>
                </a:bodyPr>
                <a:lstStyle/>
                <a:p>
                  <a:pPr lvl="0" algn="l" defTabSz="914400">
                    <a:spcBef>
                      <a:spcPct val="0"/>
                    </a:spcBef>
                    <a:defRPr/>
                  </a:pPr>
                  <a:r>
                    <a:rPr lang="en-US" altLang="zh-CN" b="1">
                      <a:solidFill>
                        <a:schemeClr val="dk1"/>
                      </a:solidFill>
                      <a:cs typeface="+mn-ea"/>
                      <a:sym typeface="+mn-lt"/>
                    </a:rPr>
                    <a:t>Scripting Layer for Android (SL4A)</a:t>
                  </a:r>
                  <a:endParaRPr lang="en-US" altLang="zh-CN" b="1">
                    <a:solidFill>
                      <a:schemeClr val="dk1"/>
                    </a:solidFill>
                    <a:cs typeface="+mn-ea"/>
                    <a:sym typeface="+mn-lt"/>
                  </a:endParaRPr>
                </a:p>
              </p:txBody>
            </p:sp>
          </p:grpSp>
          <p:grpSp>
            <p:nvGrpSpPr>
              <p:cNvPr id="36" name="组合 35"/>
              <p:cNvGrpSpPr/>
              <p:nvPr/>
            </p:nvGrpSpPr>
            <p:grpSpPr>
              <a:xfrm>
                <a:off x="11666" y="5959"/>
                <a:ext cx="1789" cy="1819"/>
                <a:chOff x="1347" y="6671"/>
                <a:chExt cx="1789" cy="1819"/>
              </a:xfrm>
            </p:grpSpPr>
            <p:pic>
              <p:nvPicPr>
                <p:cNvPr id="5" name="图片 4"/>
                <p:cNvPicPr>
                  <a:picLocks noChangeAspect="1"/>
                </p:cNvPicPr>
                <p:nvPr/>
              </p:nvPicPr>
              <p:blipFill>
                <a:blip r:embed="rId18"/>
                <a:srcRect l="12562" t="8017" r="12897" b="42141"/>
                <a:stretch>
                  <a:fillRect/>
                </a:stretch>
              </p:blipFill>
              <p:spPr>
                <a:xfrm>
                  <a:off x="1457" y="6671"/>
                  <a:ext cx="1550" cy="1344"/>
                </a:xfrm>
                <a:prstGeom prst="roundRect">
                  <a:avLst/>
                </a:prstGeom>
              </p:spPr>
            </p:pic>
            <p:sp>
              <p:nvSpPr>
                <p:cNvPr id="6" name="文本框 5"/>
                <p:cNvSpPr txBox="1"/>
                <p:nvPr/>
              </p:nvSpPr>
              <p:spPr>
                <a:xfrm>
                  <a:off x="1347" y="7959"/>
                  <a:ext cx="1789" cy="531"/>
                </a:xfrm>
                <a:prstGeom prst="rect">
                  <a:avLst/>
                </a:prstGeom>
                <a:noFill/>
              </p:spPr>
              <p:txBody>
                <a:bodyPr wrap="square" rtlCol="0">
                  <a:spAutoFit/>
                </a:bodyPr>
                <a:lstStyle/>
                <a:p>
                  <a:pPr algn="ctr"/>
                  <a:r>
                    <a:rPr lang="en-US" altLang="zh-CN" sz="1600">
                      <a:solidFill>
                        <a:schemeClr val="bg2"/>
                      </a:solidFill>
                    </a:rPr>
                    <a:t>QPython</a:t>
                  </a:r>
                  <a:endParaRPr lang="en-US" altLang="zh-CN" sz="1600">
                    <a:solidFill>
                      <a:schemeClr val="bg2"/>
                    </a:solidFill>
                  </a:endParaRPr>
                </a:p>
              </p:txBody>
            </p:sp>
          </p:grpSp>
        </p:grpSp>
        <p:sp>
          <p:nvSpPr>
            <p:cNvPr id="39" name="任意多边形: 形状 37"/>
            <p:cNvSpPr/>
            <p:nvPr>
              <p:custDataLst>
                <p:tags r:id="rId19"/>
              </p:custDataLst>
            </p:nvPr>
          </p:nvSpPr>
          <p:spPr>
            <a:xfrm>
              <a:off x="3681" y="4177"/>
              <a:ext cx="516" cy="559"/>
            </a:xfrm>
            <a:custGeom>
              <a:avLst/>
              <a:gdLst>
                <a:gd name="connsiteX0" fmla="*/ 456215 w 557749"/>
                <a:gd name="connsiteY0" fmla="*/ 404898 h 607428"/>
                <a:gd name="connsiteX1" fmla="*/ 438248 w 557749"/>
                <a:gd name="connsiteY1" fmla="*/ 412336 h 607428"/>
                <a:gd name="connsiteX2" fmla="*/ 405471 w 557749"/>
                <a:gd name="connsiteY2" fmla="*/ 445052 h 607428"/>
                <a:gd name="connsiteX3" fmla="*/ 398043 w 557749"/>
                <a:gd name="connsiteY3" fmla="*/ 437637 h 607428"/>
                <a:gd name="connsiteX4" fmla="*/ 362109 w 557749"/>
                <a:gd name="connsiteY4" fmla="*/ 437637 h 607428"/>
                <a:gd name="connsiteX5" fmla="*/ 362109 w 557749"/>
                <a:gd name="connsiteY5" fmla="*/ 473505 h 607428"/>
                <a:gd name="connsiteX6" fmla="*/ 387550 w 557749"/>
                <a:gd name="connsiteY6" fmla="*/ 498806 h 607428"/>
                <a:gd name="connsiteX7" fmla="*/ 405471 w 557749"/>
                <a:gd name="connsiteY7" fmla="*/ 506221 h 607428"/>
                <a:gd name="connsiteX8" fmla="*/ 423391 w 557749"/>
                <a:gd name="connsiteY8" fmla="*/ 498806 h 607428"/>
                <a:gd name="connsiteX9" fmla="*/ 474182 w 557749"/>
                <a:gd name="connsiteY9" fmla="*/ 448203 h 607428"/>
                <a:gd name="connsiteX10" fmla="*/ 474182 w 557749"/>
                <a:gd name="connsiteY10" fmla="*/ 412336 h 607428"/>
                <a:gd name="connsiteX11" fmla="*/ 456215 w 557749"/>
                <a:gd name="connsiteY11" fmla="*/ 404898 h 607428"/>
                <a:gd name="connsiteX12" fmla="*/ 405564 w 557749"/>
                <a:gd name="connsiteY12" fmla="*/ 303714 h 607428"/>
                <a:gd name="connsiteX13" fmla="*/ 557749 w 557749"/>
                <a:gd name="connsiteY13" fmla="*/ 455617 h 607428"/>
                <a:gd name="connsiteX14" fmla="*/ 405564 w 557749"/>
                <a:gd name="connsiteY14" fmla="*/ 607428 h 607428"/>
                <a:gd name="connsiteX15" fmla="*/ 253471 w 557749"/>
                <a:gd name="connsiteY15" fmla="*/ 455617 h 607428"/>
                <a:gd name="connsiteX16" fmla="*/ 405564 w 557749"/>
                <a:gd name="connsiteY16" fmla="*/ 303714 h 607428"/>
                <a:gd name="connsiteX17" fmla="*/ 278818 w 557749"/>
                <a:gd name="connsiteY17" fmla="*/ 177145 h 607428"/>
                <a:gd name="connsiteX18" fmla="*/ 253471 w 557749"/>
                <a:gd name="connsiteY18" fmla="*/ 202452 h 607428"/>
                <a:gd name="connsiteX19" fmla="*/ 278818 w 557749"/>
                <a:gd name="connsiteY19" fmla="*/ 227759 h 607428"/>
                <a:gd name="connsiteX20" fmla="*/ 380207 w 557749"/>
                <a:gd name="connsiteY20" fmla="*/ 227759 h 607428"/>
                <a:gd name="connsiteX21" fmla="*/ 405554 w 557749"/>
                <a:gd name="connsiteY21" fmla="*/ 202452 h 607428"/>
                <a:gd name="connsiteX22" fmla="*/ 380207 w 557749"/>
                <a:gd name="connsiteY22" fmla="*/ 177145 h 607428"/>
                <a:gd name="connsiteX23" fmla="*/ 126643 w 557749"/>
                <a:gd name="connsiteY23" fmla="*/ 177145 h 607428"/>
                <a:gd name="connsiteX24" fmla="*/ 101296 w 557749"/>
                <a:gd name="connsiteY24" fmla="*/ 202452 h 607428"/>
                <a:gd name="connsiteX25" fmla="*/ 126643 w 557749"/>
                <a:gd name="connsiteY25" fmla="*/ 227759 h 607428"/>
                <a:gd name="connsiteX26" fmla="*/ 177430 w 557749"/>
                <a:gd name="connsiteY26" fmla="*/ 227759 h 607428"/>
                <a:gd name="connsiteX27" fmla="*/ 202777 w 557749"/>
                <a:gd name="connsiteY27" fmla="*/ 202452 h 607428"/>
                <a:gd name="connsiteX28" fmla="*/ 177430 w 557749"/>
                <a:gd name="connsiteY28" fmla="*/ 177145 h 607428"/>
                <a:gd name="connsiteX29" fmla="*/ 177430 w 557749"/>
                <a:gd name="connsiteY29" fmla="*/ 50520 h 607428"/>
                <a:gd name="connsiteX30" fmla="*/ 177430 w 557749"/>
                <a:gd name="connsiteY30" fmla="*/ 101226 h 607428"/>
                <a:gd name="connsiteX31" fmla="*/ 329605 w 557749"/>
                <a:gd name="connsiteY31" fmla="*/ 101226 h 607428"/>
                <a:gd name="connsiteX32" fmla="*/ 329605 w 557749"/>
                <a:gd name="connsiteY32" fmla="*/ 50520 h 607428"/>
                <a:gd name="connsiteX33" fmla="*/ 165267 w 557749"/>
                <a:gd name="connsiteY33" fmla="*/ 0 h 607428"/>
                <a:gd name="connsiteX34" fmla="*/ 341582 w 557749"/>
                <a:gd name="connsiteY34" fmla="*/ 0 h 607428"/>
                <a:gd name="connsiteX35" fmla="*/ 380207 w 557749"/>
                <a:gd name="connsiteY35" fmla="*/ 38562 h 607428"/>
                <a:gd name="connsiteX36" fmla="*/ 380207 w 557749"/>
                <a:gd name="connsiteY36" fmla="*/ 50706 h 607428"/>
                <a:gd name="connsiteX37" fmla="*/ 451606 w 557749"/>
                <a:gd name="connsiteY37" fmla="*/ 50706 h 607428"/>
                <a:gd name="connsiteX38" fmla="*/ 506942 w 557749"/>
                <a:gd name="connsiteY38" fmla="*/ 105954 h 607428"/>
                <a:gd name="connsiteX39" fmla="*/ 506942 w 557749"/>
                <a:gd name="connsiteY39" fmla="*/ 280318 h 607428"/>
                <a:gd name="connsiteX40" fmla="*/ 405554 w 557749"/>
                <a:gd name="connsiteY40" fmla="*/ 252880 h 607428"/>
                <a:gd name="connsiteX41" fmla="*/ 266934 w 557749"/>
                <a:gd name="connsiteY41" fmla="*/ 308035 h 607428"/>
                <a:gd name="connsiteX42" fmla="*/ 253471 w 557749"/>
                <a:gd name="connsiteY42" fmla="*/ 303585 h 607428"/>
                <a:gd name="connsiteX43" fmla="*/ 126643 w 557749"/>
                <a:gd name="connsiteY43" fmla="*/ 303585 h 607428"/>
                <a:gd name="connsiteX44" fmla="*/ 101296 w 557749"/>
                <a:gd name="connsiteY44" fmla="*/ 328892 h 607428"/>
                <a:gd name="connsiteX45" fmla="*/ 126643 w 557749"/>
                <a:gd name="connsiteY45" fmla="*/ 354198 h 607428"/>
                <a:gd name="connsiteX46" fmla="*/ 230167 w 557749"/>
                <a:gd name="connsiteY46" fmla="*/ 354198 h 607428"/>
                <a:gd name="connsiteX47" fmla="*/ 209090 w 557749"/>
                <a:gd name="connsiteY47" fmla="*/ 406109 h 607428"/>
                <a:gd name="connsiteX48" fmla="*/ 202777 w 557749"/>
                <a:gd name="connsiteY48" fmla="*/ 404904 h 607428"/>
                <a:gd name="connsiteX49" fmla="*/ 101388 w 557749"/>
                <a:gd name="connsiteY49" fmla="*/ 404904 h 607428"/>
                <a:gd name="connsiteX50" fmla="*/ 76041 w 557749"/>
                <a:gd name="connsiteY50" fmla="*/ 430211 h 607428"/>
                <a:gd name="connsiteX51" fmla="*/ 101388 w 557749"/>
                <a:gd name="connsiteY51" fmla="*/ 455610 h 607428"/>
                <a:gd name="connsiteX52" fmla="*/ 202777 w 557749"/>
                <a:gd name="connsiteY52" fmla="*/ 455610 h 607428"/>
                <a:gd name="connsiteX53" fmla="*/ 271855 w 557749"/>
                <a:gd name="connsiteY53" fmla="*/ 607356 h 607428"/>
                <a:gd name="connsiteX54" fmla="*/ 55337 w 557749"/>
                <a:gd name="connsiteY54" fmla="*/ 607356 h 607428"/>
                <a:gd name="connsiteX55" fmla="*/ 0 w 557749"/>
                <a:gd name="connsiteY55" fmla="*/ 552108 h 607428"/>
                <a:gd name="connsiteX56" fmla="*/ 0 w 557749"/>
                <a:gd name="connsiteY56" fmla="*/ 105768 h 607428"/>
                <a:gd name="connsiteX57" fmla="*/ 55337 w 557749"/>
                <a:gd name="connsiteY57" fmla="*/ 50520 h 607428"/>
                <a:gd name="connsiteX58" fmla="*/ 126643 w 557749"/>
                <a:gd name="connsiteY58" fmla="*/ 50520 h 607428"/>
                <a:gd name="connsiteX59" fmla="*/ 126643 w 557749"/>
                <a:gd name="connsiteY59" fmla="*/ 38562 h 607428"/>
                <a:gd name="connsiteX60" fmla="*/ 165267 w 557749"/>
                <a:gd name="connsiteY60" fmla="*/ 0 h 6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57749" h="607428">
                  <a:moveTo>
                    <a:pt x="456215" y="404898"/>
                  </a:moveTo>
                  <a:cubicBezTo>
                    <a:pt x="449715" y="404898"/>
                    <a:pt x="443215" y="407377"/>
                    <a:pt x="438248" y="412336"/>
                  </a:cubicBezTo>
                  <a:lnTo>
                    <a:pt x="405471" y="445052"/>
                  </a:lnTo>
                  <a:lnTo>
                    <a:pt x="398043" y="437637"/>
                  </a:lnTo>
                  <a:cubicBezTo>
                    <a:pt x="388107" y="427813"/>
                    <a:pt x="372044" y="427813"/>
                    <a:pt x="362109" y="437637"/>
                  </a:cubicBezTo>
                  <a:cubicBezTo>
                    <a:pt x="352266" y="447554"/>
                    <a:pt x="352266" y="463588"/>
                    <a:pt x="362109" y="473505"/>
                  </a:cubicBezTo>
                  <a:lnTo>
                    <a:pt x="387550" y="498806"/>
                  </a:lnTo>
                  <a:cubicBezTo>
                    <a:pt x="392471" y="503811"/>
                    <a:pt x="399064" y="506221"/>
                    <a:pt x="405471" y="506221"/>
                  </a:cubicBezTo>
                  <a:cubicBezTo>
                    <a:pt x="412063" y="506221"/>
                    <a:pt x="418470" y="503811"/>
                    <a:pt x="423391" y="498806"/>
                  </a:cubicBezTo>
                  <a:lnTo>
                    <a:pt x="474182" y="448203"/>
                  </a:lnTo>
                  <a:cubicBezTo>
                    <a:pt x="484117" y="438286"/>
                    <a:pt x="484117" y="422345"/>
                    <a:pt x="474182" y="412336"/>
                  </a:cubicBezTo>
                  <a:cubicBezTo>
                    <a:pt x="469214" y="407377"/>
                    <a:pt x="462714" y="404898"/>
                    <a:pt x="456215" y="404898"/>
                  </a:cubicBezTo>
                  <a:close/>
                  <a:moveTo>
                    <a:pt x="405564" y="303714"/>
                  </a:moveTo>
                  <a:cubicBezTo>
                    <a:pt x="489502" y="303714"/>
                    <a:pt x="557749" y="371834"/>
                    <a:pt x="557749" y="455617"/>
                  </a:cubicBezTo>
                  <a:cubicBezTo>
                    <a:pt x="557749" y="539401"/>
                    <a:pt x="489502" y="607428"/>
                    <a:pt x="405564" y="607428"/>
                  </a:cubicBezTo>
                  <a:cubicBezTo>
                    <a:pt x="321625" y="607428"/>
                    <a:pt x="253471" y="539401"/>
                    <a:pt x="253471" y="455617"/>
                  </a:cubicBezTo>
                  <a:cubicBezTo>
                    <a:pt x="253471" y="371834"/>
                    <a:pt x="321625" y="303714"/>
                    <a:pt x="405564" y="303714"/>
                  </a:cubicBezTo>
                  <a:close/>
                  <a:moveTo>
                    <a:pt x="278818" y="177145"/>
                  </a:moveTo>
                  <a:cubicBezTo>
                    <a:pt x="264798" y="177145"/>
                    <a:pt x="253471" y="188455"/>
                    <a:pt x="253471" y="202452"/>
                  </a:cubicBezTo>
                  <a:cubicBezTo>
                    <a:pt x="253471" y="216449"/>
                    <a:pt x="264798" y="227759"/>
                    <a:pt x="278818" y="227759"/>
                  </a:cubicBezTo>
                  <a:lnTo>
                    <a:pt x="380207" y="227759"/>
                  </a:lnTo>
                  <a:cubicBezTo>
                    <a:pt x="394226" y="227759"/>
                    <a:pt x="405554" y="216449"/>
                    <a:pt x="405554" y="202452"/>
                  </a:cubicBezTo>
                  <a:cubicBezTo>
                    <a:pt x="405554" y="188455"/>
                    <a:pt x="394226" y="177145"/>
                    <a:pt x="380207" y="177145"/>
                  </a:cubicBezTo>
                  <a:close/>
                  <a:moveTo>
                    <a:pt x="126643" y="177145"/>
                  </a:moveTo>
                  <a:cubicBezTo>
                    <a:pt x="112716" y="177145"/>
                    <a:pt x="101296" y="188455"/>
                    <a:pt x="101296" y="202452"/>
                  </a:cubicBezTo>
                  <a:cubicBezTo>
                    <a:pt x="101296" y="216449"/>
                    <a:pt x="112716" y="227759"/>
                    <a:pt x="126643" y="227759"/>
                  </a:cubicBezTo>
                  <a:lnTo>
                    <a:pt x="177430" y="227759"/>
                  </a:lnTo>
                  <a:cubicBezTo>
                    <a:pt x="191450" y="227759"/>
                    <a:pt x="202777" y="216449"/>
                    <a:pt x="202777" y="202452"/>
                  </a:cubicBezTo>
                  <a:cubicBezTo>
                    <a:pt x="202777" y="188455"/>
                    <a:pt x="191450" y="177145"/>
                    <a:pt x="177430" y="177145"/>
                  </a:cubicBezTo>
                  <a:close/>
                  <a:moveTo>
                    <a:pt x="177430" y="50520"/>
                  </a:moveTo>
                  <a:lnTo>
                    <a:pt x="177430" y="101226"/>
                  </a:lnTo>
                  <a:lnTo>
                    <a:pt x="329605" y="101226"/>
                  </a:lnTo>
                  <a:lnTo>
                    <a:pt x="329605" y="50520"/>
                  </a:lnTo>
                  <a:close/>
                  <a:moveTo>
                    <a:pt x="165267" y="0"/>
                  </a:moveTo>
                  <a:lnTo>
                    <a:pt x="341582" y="0"/>
                  </a:lnTo>
                  <a:cubicBezTo>
                    <a:pt x="362844" y="0"/>
                    <a:pt x="380207" y="17334"/>
                    <a:pt x="380207" y="38562"/>
                  </a:cubicBezTo>
                  <a:lnTo>
                    <a:pt x="380207" y="50706"/>
                  </a:lnTo>
                  <a:lnTo>
                    <a:pt x="451606" y="50706"/>
                  </a:lnTo>
                  <a:cubicBezTo>
                    <a:pt x="482059" y="50706"/>
                    <a:pt x="506942" y="75363"/>
                    <a:pt x="506942" y="105954"/>
                  </a:cubicBezTo>
                  <a:lnTo>
                    <a:pt x="506942" y="280318"/>
                  </a:lnTo>
                  <a:cubicBezTo>
                    <a:pt x="477138" y="262984"/>
                    <a:pt x="442599" y="252880"/>
                    <a:pt x="405554" y="252880"/>
                  </a:cubicBezTo>
                  <a:cubicBezTo>
                    <a:pt x="351888" y="252880"/>
                    <a:pt x="303237" y="274015"/>
                    <a:pt x="266934" y="308035"/>
                  </a:cubicBezTo>
                  <a:cubicBezTo>
                    <a:pt x="262941" y="305439"/>
                    <a:pt x="258485" y="303585"/>
                    <a:pt x="253471" y="303585"/>
                  </a:cubicBezTo>
                  <a:lnTo>
                    <a:pt x="126643" y="303585"/>
                  </a:lnTo>
                  <a:cubicBezTo>
                    <a:pt x="112716" y="303585"/>
                    <a:pt x="101296" y="314894"/>
                    <a:pt x="101296" y="328892"/>
                  </a:cubicBezTo>
                  <a:cubicBezTo>
                    <a:pt x="101296" y="342889"/>
                    <a:pt x="112716" y="354198"/>
                    <a:pt x="126643" y="354198"/>
                  </a:cubicBezTo>
                  <a:lnTo>
                    <a:pt x="230167" y="354198"/>
                  </a:lnTo>
                  <a:cubicBezTo>
                    <a:pt x="220882" y="370328"/>
                    <a:pt x="213826" y="387755"/>
                    <a:pt x="209090" y="406109"/>
                  </a:cubicBezTo>
                  <a:cubicBezTo>
                    <a:pt x="207048" y="405646"/>
                    <a:pt x="205005" y="404904"/>
                    <a:pt x="202777" y="404904"/>
                  </a:cubicBezTo>
                  <a:lnTo>
                    <a:pt x="101388" y="404904"/>
                  </a:lnTo>
                  <a:cubicBezTo>
                    <a:pt x="87461" y="404904"/>
                    <a:pt x="76041" y="416306"/>
                    <a:pt x="76041" y="430211"/>
                  </a:cubicBezTo>
                  <a:cubicBezTo>
                    <a:pt x="76041" y="444208"/>
                    <a:pt x="87461" y="455610"/>
                    <a:pt x="101388" y="455610"/>
                  </a:cubicBezTo>
                  <a:lnTo>
                    <a:pt x="202777" y="455610"/>
                  </a:lnTo>
                  <a:cubicBezTo>
                    <a:pt x="202777" y="516141"/>
                    <a:pt x="229517" y="570370"/>
                    <a:pt x="271855" y="607356"/>
                  </a:cubicBezTo>
                  <a:lnTo>
                    <a:pt x="55337" y="607356"/>
                  </a:lnTo>
                  <a:cubicBezTo>
                    <a:pt x="24883" y="607356"/>
                    <a:pt x="0" y="582606"/>
                    <a:pt x="0" y="552108"/>
                  </a:cubicBezTo>
                  <a:lnTo>
                    <a:pt x="0" y="105768"/>
                  </a:lnTo>
                  <a:cubicBezTo>
                    <a:pt x="0" y="75363"/>
                    <a:pt x="24790" y="50520"/>
                    <a:pt x="55337" y="50520"/>
                  </a:cubicBezTo>
                  <a:lnTo>
                    <a:pt x="126643" y="50520"/>
                  </a:lnTo>
                  <a:lnTo>
                    <a:pt x="126643" y="38562"/>
                  </a:lnTo>
                  <a:cubicBezTo>
                    <a:pt x="126643" y="17334"/>
                    <a:pt x="144005" y="0"/>
                    <a:pt x="165267" y="0"/>
                  </a:cubicBezTo>
                  <a:close/>
                </a:path>
              </a:pathLst>
            </a:custGeom>
            <a:solidFill>
              <a:srgbClr val="2C7AC4"/>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lt1"/>
                </a:solidFill>
                <a:cs typeface="+mn-ea"/>
                <a:sym typeface="+mn-lt"/>
              </a:endParaRPr>
            </a:p>
          </p:txBody>
        </p:sp>
        <p:pic>
          <p:nvPicPr>
            <p:cNvPr id="43" name="图片 42" descr="控制台"/>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7" y="4163"/>
              <a:ext cx="567" cy="567"/>
            </a:xfrm>
            <a:prstGeom prst="rect">
              <a:avLst/>
            </a:prstGeom>
          </p:spPr>
        </p:pic>
        <p:pic>
          <p:nvPicPr>
            <p:cNvPr id="44" name="图片 43" descr="Android脚本层"/>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98" y="7919"/>
              <a:ext cx="624" cy="624"/>
            </a:xfrm>
            <a:prstGeom prst="rect">
              <a:avLst/>
            </a:prstGeom>
          </p:spPr>
        </p:pic>
        <p:pic>
          <p:nvPicPr>
            <p:cNvPr id="45" name="图片 44" descr="编辑器"/>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43" y="7949"/>
              <a:ext cx="567" cy="56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mn-lt"/>
                <a:ea typeface="+mn-ea"/>
                <a:cs typeface="+mn-ea"/>
                <a:sym typeface="+mn-lt"/>
              </a:rPr>
              <a:t>Data Collection</a:t>
            </a:r>
            <a:endParaRPr lang="en-US" altLang="zh-CN" dirty="0">
              <a:solidFill>
                <a:schemeClr val="tx2"/>
              </a:solidFill>
              <a:latin typeface="+mn-lt"/>
              <a:ea typeface="+mn-ea"/>
              <a:cs typeface="+mn-ea"/>
              <a:sym typeface="+mn-lt"/>
            </a:endParaRPr>
          </a:p>
        </p:txBody>
      </p:sp>
      <p:sp>
        <p:nvSpPr>
          <p:cNvPr id="3" name="文本框 2"/>
          <p:cNvSpPr txBox="1"/>
          <p:nvPr/>
        </p:nvSpPr>
        <p:spPr>
          <a:xfrm>
            <a:off x="347345" y="1891665"/>
            <a:ext cx="5594985" cy="3784600"/>
          </a:xfrm>
          <a:prstGeom prst="rect">
            <a:avLst/>
          </a:prstGeom>
          <a:noFill/>
        </p:spPr>
        <p:txBody>
          <a:bodyPr wrap="square" rtlCol="0" anchor="t">
            <a:spAutoFit/>
          </a:bodyPr>
          <a:lstStyle/>
          <a:p>
            <a:pPr indent="457200" algn="just">
              <a:lnSpc>
                <a:spcPct val="150000"/>
              </a:lnSpc>
            </a:pPr>
            <a:r>
              <a:rPr lang="zh-CN" altLang="en-US" sz="2000" dirty="0">
                <a:sym typeface="+mn-ea"/>
              </a:rPr>
              <a:t>The AndroidHelper library is used for data collection, which is a wrapper around SL4A, the same as the Android Scripting Environment (ASE).</a:t>
            </a:r>
            <a:r>
              <a:rPr lang="en-US" altLang="zh-CN" sz="2000" dirty="0">
                <a:sym typeface="+mn-ea"/>
              </a:rPr>
              <a:t> </a:t>
            </a:r>
            <a:endParaRPr lang="en-US" altLang="zh-CN" sz="2000" dirty="0">
              <a:sym typeface="+mn-ea"/>
            </a:endParaRPr>
          </a:p>
          <a:p>
            <a:pPr indent="457200" algn="just">
              <a:lnSpc>
                <a:spcPct val="150000"/>
              </a:lnSpc>
            </a:pPr>
            <a:r>
              <a:rPr lang="zh-CN" altLang="en-US" sz="2000" dirty="0">
                <a:sym typeface="+mn-ea"/>
              </a:rPr>
              <a:t>SL4A brings a scripting language to Android, allowing users to edit and execute scripts, and is an interactive interpreter that can be run directly on Android devices.</a:t>
            </a:r>
            <a:endParaRPr lang="zh-CN" altLang="en-US" sz="2000" dirty="0">
              <a:sym typeface="+mn-ea"/>
            </a:endParaRPr>
          </a:p>
        </p:txBody>
      </p:sp>
      <p:pic>
        <p:nvPicPr>
          <p:cNvPr id="4" name="图片 3" descr="SL4A"/>
          <p:cNvPicPr>
            <a:picLocks noChangeAspect="1"/>
          </p:cNvPicPr>
          <p:nvPr>
            <p:custDataLst>
              <p:tags r:id="rId1"/>
            </p:custDataLst>
          </p:nvPr>
        </p:nvPicPr>
        <p:blipFill>
          <a:blip r:embed="rId2"/>
          <a:stretch>
            <a:fillRect/>
          </a:stretch>
        </p:blipFill>
        <p:spPr>
          <a:xfrm>
            <a:off x="6213475" y="2280285"/>
            <a:ext cx="5779135" cy="313563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4"/>
  <p:tag name="KSO_WM_UNIT_TEXT_FILL_TYPE"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UNIT_LINE_FORE_SCHEMECOLOR_INDEX_BRIGHTNESS" val="0"/>
  <p:tag name="KSO_WM_UNIT_LINE_FORE_SCHEMECOLOR_INDEX" val="7"/>
  <p:tag name="KSO_WM_UNIT_LINE_FILL_TYPE" val="2"/>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UNIT_LINE_FORE_SCHEMECOLOR_INDEX_BRIGHTNESS" val="0"/>
  <p:tag name="KSO_WM_UNIT_LINE_FORE_SCHEMECOLOR_INDEX" val="7"/>
  <p:tag name="KSO_WM_UNIT_LINE_FILL_TYPE" val="2"/>
  <p:tag name="KSO_WM_BEAUTIFY_FLAG" val=""/>
</p:tagLst>
</file>

<file path=ppt/tags/tag104.xml><?xml version="1.0" encoding="utf-8"?>
<p:tagLst xmlns:p="http://schemas.openxmlformats.org/presentationml/2006/main">
  <p:tag name="KSO_WM_UNIT_LINE_FORE_SCHEMECOLOR_INDEX_BRIGHTNESS" val="0"/>
  <p:tag name="KSO_WM_UNIT_LINE_FORE_SCHEMECOLOR_INDEX" val="7"/>
  <p:tag name="KSO_WM_UNIT_LINE_FILL_TYPE" val="2"/>
  <p:tag name="KSO_WM_BEAUTIFY_FLAG" val=""/>
</p:tagLst>
</file>

<file path=ppt/tags/tag10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72.xml><?xml version="1.0" encoding="utf-8"?>
<p:tagLst xmlns:p="http://schemas.openxmlformats.org/presentationml/2006/main">
  <p:tag name="KSO_WM_UNIT_FILL_FORE_SCHEMECOLOR_INDEX_BRIGHTNESS" val="-0.05"/>
  <p:tag name="KSO_WM_UNIT_FILL_FORE_SCHEMECOLOR_INDEX" val="8"/>
  <p:tag name="KSO_WM_UNIT_FILL_TYPE" val="1"/>
  <p:tag name="KSO_WM_UNIT_LINE_FORE_SCHEMECOLOR_INDEX_BRIGHTNESS" val="0"/>
  <p:tag name="KSO_WM_UNIT_LINE_FORE_SCHEMECOLOR_INDEX" val="2"/>
  <p:tag name="KSO_WM_UNIT_LINE_FILL_TYPE" val="2"/>
  <p:tag name="KSO_WM_UNIT_TEXT_FILL_FORE_SCHEMECOLOR_INDEX_BRIGHTNESS" val="0"/>
  <p:tag name="KSO_WM_UNIT_TEXT_FILL_FORE_SCHEMECOLOR_INDEX" val="2"/>
  <p:tag name="KSO_WM_UNIT_TEXT_FILL_TYPE" val="1"/>
  <p:tag name="KSO_WM_BEAUTIFY_FLAG" val=""/>
</p:tagLst>
</file>

<file path=ppt/tags/tag1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ISLIDE.SHOWCASE" val="1c61bedf-65b4-407f-a851-36b82157dce0"/>
  <p:tag name="KSO_WPP_MARK_KEY" val="10e46a37-71b2-4f11-9e59-7114200846d3"/>
  <p:tag name="COMMONDATA" val="eyJoZGlkIjoiOGI4NjI5OTBmMDM1ODFlMDkzNDFlZTFiMWNhZWU5ZTMifQ=="/>
  <p:tag name="RESOURCE_RECORD_KEY" val="{&quot;70&quot;:[3312357,3314143]}"/>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UNIT_FILL_FORE_SCHEMECOLOR_INDEX_BRIGHTNESS" val="-0.05"/>
  <p:tag name="KSO_WM_UNIT_FILL_FORE_SCHEMECOLOR_INDEX" val="8"/>
  <p:tag name="KSO_WM_UNIT_FILL_TYPE" val="1"/>
  <p:tag name="KSO_WM_UNIT_TEXT_FILL_FORE_SCHEMECOLOR_INDEX_BRIGHTNESS" val="0"/>
  <p:tag name="KSO_WM_UNIT_TEXT_FILL_FORE_SCHEMECOLOR_INDEX" val="13"/>
  <p:tag name="KSO_WM_UNIT_TEXT_FILL_TYPE" val="1"/>
  <p:tag name="KSO_WM_BEAUTIFY_FLAG" val=""/>
</p:tagLst>
</file>

<file path=ppt/tags/tag63.xml><?xml version="1.0" encoding="utf-8"?>
<p:tagLst xmlns:p="http://schemas.openxmlformats.org/presentationml/2006/main">
  <p:tag name="KSO_WM_UNIT_LINE_FORE_SCHEMECOLOR_INDEX_BRIGHTNESS" val="-0.05"/>
  <p:tag name="KSO_WM_UNIT_LINE_FORE_SCHEMECOLOR_INDEX" val="8"/>
  <p:tag name="KSO_WM_UNIT_LINE_FILL_TYPE" val="2"/>
  <p:tag name="KSO_WM_UNIT_TEXT_FILL_FORE_SCHEMECOLOR_INDEX_BRIGHTNESS" val="0"/>
  <p:tag name="KSO_WM_UNIT_TEXT_FILL_FORE_SCHEMECOLOR_INDEX" val="13"/>
  <p:tag name="KSO_WM_UNIT_TEXT_FILL_TYPE" val="1"/>
  <p:tag name="KSO_WM_BEAUTIFY_FLAG" val=""/>
</p:tagLst>
</file>

<file path=ppt/tags/tag64.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BEAUTIFY_FLAG" val=""/>
</p:tagLst>
</file>

<file path=ppt/tags/tag65.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BEAUTIFY_FLAG" val=""/>
</p:tagLst>
</file>

<file path=ppt/tags/tag66.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BEAUTIFY_FLAG" val=""/>
</p:tagLst>
</file>

<file path=ppt/tags/tag67.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BEAUTIFY_FLAG" val=""/>
</p:tagLst>
</file>

<file path=ppt/tags/tag68.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BEAUTIFY_FLAG" val=""/>
</p:tagLst>
</file>

<file path=ppt/tags/tag69.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BEAUTIFY_FLAG" val=""/>
</p:tagLst>
</file>

<file path=ppt/tags/tag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0.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BEAUTIFY_FLAG" val=""/>
</p:tagLst>
</file>

<file path=ppt/tags/tag71.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BEAUTIFY_FLAG" val=""/>
</p:tagLst>
</file>

<file path=ppt/tags/tag72.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BEAUTIFY_FLAG" val=""/>
</p:tagLst>
</file>

<file path=ppt/tags/tag7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7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7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77.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UNIT_FILL_FORE_SCHEMECOLOR_INDEX_BRIGHTNESS" val="-0.05"/>
  <p:tag name="KSO_WM_UNIT_FILL_FORE_SCHEMECOLOR_INDEX" val="14"/>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 name="KSO_WM_BEAUTIFY_FLAG" val=""/>
</p:tagLst>
</file>

<file path=ppt/tags/tag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0.xml><?xml version="1.0" encoding="utf-8"?>
<p:tagLst xmlns:p="http://schemas.openxmlformats.org/presentationml/2006/main">
  <p:tag name="KSO_WM_UNIT_LINE_FORE_SCHEMECOLOR_INDEX_BRIGHTNESS" val="0"/>
  <p:tag name="KSO_WM_UNIT_LINE_FORE_SCHEMECOLOR_INDEX" val="7"/>
  <p:tag name="KSO_WM_UNIT_LINE_FILL_TYPE" val="2"/>
  <p:tag name="KSO_WM_BEAUTIFY_FLAG" val=""/>
</p:tagLst>
</file>

<file path=ppt/tags/tag81.xml><?xml version="1.0" encoding="utf-8"?>
<p:tagLst xmlns:p="http://schemas.openxmlformats.org/presentationml/2006/main">
  <p:tag name="KSO_WM_UNIT_LINE_FORE_SCHEMECOLOR_INDEX_BRIGHTNESS" val="0"/>
  <p:tag name="KSO_WM_UNIT_LINE_FORE_SCHEMECOLOR_INDEX" val="7"/>
  <p:tag name="KSO_WM_UNIT_LINE_FILL_TYPE" val="2"/>
  <p:tag name="KSO_WM_BEAUTIFY_FLAG" val=""/>
</p:tagLst>
</file>

<file path=ppt/tags/tag82.xml><?xml version="1.0" encoding="utf-8"?>
<p:tagLst xmlns:p="http://schemas.openxmlformats.org/presentationml/2006/main">
  <p:tag name="KSO_WM_UNIT_LINE_FORE_SCHEMECOLOR_INDEX_BRIGHTNESS" val="0"/>
  <p:tag name="KSO_WM_UNIT_LINE_FORE_SCHEMECOLOR_INDEX" val="7"/>
  <p:tag name="KSO_WM_UNIT_LINE_FILL_TYPE" val="2"/>
  <p:tag name="KSO_WM_BEAUTIFY_FLAG" val=""/>
</p:tagLst>
</file>

<file path=ppt/tags/tag83.xml><?xml version="1.0" encoding="utf-8"?>
<p:tagLst xmlns:p="http://schemas.openxmlformats.org/presentationml/2006/main">
  <p:tag name="KSO_WM_UNIT_LINE_FORE_SCHEMECOLOR_INDEX_BRIGHTNESS" val="0"/>
  <p:tag name="KSO_WM_UNIT_LINE_FORE_SCHEMECOLOR_INDEX" val="7"/>
  <p:tag name="KSO_WM_UNIT_LINE_FILL_TYPE" val="2"/>
  <p:tag name="KSO_WM_BEAUTIFY_FLAG" val=""/>
</p:tagLst>
</file>

<file path=ppt/tags/tag84.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ags/tag85.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ags/tag86.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ags/tag87.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ags/tag88.xml><?xml version="1.0" encoding="utf-8"?>
<p:tagLst xmlns:p="http://schemas.openxmlformats.org/presentationml/2006/main">
  <p:tag name="KSO_WM_UNIT_LINE_FORE_SCHEMECOLOR_INDEX_BRIGHTNESS" val="0"/>
  <p:tag name="KSO_WM_UNIT_LINE_FORE_SCHEMECOLOR_INDEX" val="7"/>
  <p:tag name="KSO_WM_UNIT_LINE_FILL_TYPE" val="2"/>
  <p:tag name="KSO_WM_BEAUTIFY_FLAG" val=""/>
</p:tagLst>
</file>

<file path=ppt/tags/tag8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BEAUTIFY_FLAG" val=""/>
</p:tagLst>
</file>

<file path=ppt/tags/tag9.xml><?xml version="1.0" encoding="utf-8"?>
<p:tagLst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Lst>
</file>

<file path=ppt/tags/tag90.xml><?xml version="1.0" encoding="utf-8"?>
<p:tagLst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BEAUTIFY_FLAG" val=""/>
</p:tagLst>
</file>

<file path=ppt/tags/tag9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ags/tag94.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ags/tag97.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ags/tag98.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ags/tag99.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 name="KSO_WM_BEAUTIFY_FLAG" val=""/>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241FAA"/>
      </a:accent1>
      <a:accent2>
        <a:srgbClr val="FFBB00"/>
      </a:accent2>
      <a:accent3>
        <a:srgbClr val="F8DF9A"/>
      </a:accent3>
      <a:accent4>
        <a:srgbClr val="4B4AA7"/>
      </a:accent4>
      <a:accent5>
        <a:srgbClr val="918FD2"/>
      </a:accent5>
      <a:accent6>
        <a:srgbClr val="768394"/>
      </a:accent6>
      <a:hlink>
        <a:srgbClr val="4276AA"/>
      </a:hlink>
      <a:folHlink>
        <a:srgbClr val="BFBFBF"/>
      </a:folHlink>
    </a:clrScheme>
    <a:fontScheme name="1wzdhwe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主题5">
  <a:themeElements>
    <a:clrScheme name="">
      <a:dk1>
        <a:srgbClr val="2C7AC4"/>
      </a:dk1>
      <a:lt1>
        <a:srgbClr val="2C7AC4"/>
      </a:lt1>
      <a:dk2>
        <a:srgbClr val="FFFFFF"/>
      </a:dk2>
      <a:lt2>
        <a:srgbClr val="FFFFFF"/>
      </a:lt2>
      <a:accent1>
        <a:srgbClr val="2C7AC4"/>
      </a:accent1>
      <a:accent2>
        <a:srgbClr val="2C7AC4"/>
      </a:accent2>
      <a:accent3>
        <a:srgbClr val="2C7AC4"/>
      </a:accent3>
      <a:accent4>
        <a:srgbClr val="2C7AC4"/>
      </a:accent4>
      <a:accent5>
        <a:srgbClr val="2C7AC4"/>
      </a:accent5>
      <a:accent6>
        <a:srgbClr val="2C7AC4"/>
      </a:accent6>
      <a:hlink>
        <a:srgbClr val="2C7AC4"/>
      </a:hlink>
      <a:folHlink>
        <a:srgbClr val="2C7AC4"/>
      </a:folHlink>
    </a:clrScheme>
    <a:fontScheme name="1wzdhwe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0</TotalTime>
  <Words>5801</Words>
  <Application>WPS 演示</Application>
  <PresentationFormat>宽屏</PresentationFormat>
  <Paragraphs>317</Paragraphs>
  <Slides>25</Slides>
  <Notes>25</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5</vt:i4>
      </vt:variant>
      <vt:variant>
        <vt:lpstr>幻灯片标题</vt:lpstr>
      </vt:variant>
      <vt:variant>
        <vt:i4>25</vt:i4>
      </vt:variant>
    </vt:vector>
  </HeadingPairs>
  <TitlesOfParts>
    <vt:vector size="47" baseType="lpstr">
      <vt:lpstr>Arial</vt:lpstr>
      <vt:lpstr>宋体</vt:lpstr>
      <vt:lpstr>Wingdings</vt:lpstr>
      <vt:lpstr>微软雅黑</vt:lpstr>
      <vt:lpstr>Times New Roman</vt:lpstr>
      <vt:lpstr>Wingdings</vt:lpstr>
      <vt:lpstr>Cambria Math</vt:lpstr>
      <vt:lpstr>华文行楷</vt:lpstr>
      <vt:lpstr>华光大黑二_CNKI</vt:lpstr>
      <vt:lpstr>Arial Unicode MS</vt:lpstr>
      <vt:lpstr>Calibri</vt:lpstr>
      <vt:lpstr>黑体</vt:lpstr>
      <vt:lpstr>等线</vt:lpstr>
      <vt:lpstr>MS Mincho</vt:lpstr>
      <vt:lpstr>Segoe Print</vt:lpstr>
      <vt:lpstr>主题5</vt:lpstr>
      <vt:lpstr>4_主题5</vt:lpstr>
      <vt:lpstr>TCLayout.ActiveDocument.1</vt:lpstr>
      <vt:lpstr>Equation.KSEE3</vt:lpstr>
      <vt:lpstr>Equation.KSEE3</vt:lpstr>
      <vt:lpstr>Equation.KSEE3</vt:lpstr>
      <vt:lpstr>TCLayout.ActiveDocument.1</vt:lpstr>
      <vt:lpstr>PowerPoint 演示文稿</vt:lpstr>
      <vt:lpstr>PowerPoint 演示文稿</vt:lpstr>
      <vt:lpstr>Experimental Principle</vt:lpstr>
      <vt:lpstr>Experimental Principle</vt:lpstr>
      <vt:lpstr>Experimental Principle</vt:lpstr>
      <vt:lpstr>Experimental Principle</vt:lpstr>
      <vt:lpstr>Experimental Procedure</vt:lpstr>
      <vt:lpstr>Data Collection</vt:lpstr>
      <vt:lpstr>Data Collection</vt:lpstr>
      <vt:lpstr>Data Collection</vt:lpstr>
      <vt:lpstr>Data Collection</vt:lpstr>
      <vt:lpstr>Data Processing</vt:lpstr>
      <vt:lpstr>Data Processing——Numeric Conversion</vt:lpstr>
      <vt:lpstr>Data Processing——Numeric Standardisation</vt:lpstr>
      <vt:lpstr>Data Processing——Numerical Standardisation</vt:lpstr>
      <vt:lpstr>Modelling and solving</vt:lpstr>
      <vt:lpstr>Modelling and solving——Least Squares</vt:lpstr>
      <vt:lpstr>Modelling and solving——Least Squares</vt:lpstr>
      <vt:lpstr>Modelling and solving——Least Squares</vt:lpstr>
      <vt:lpstr>Modelling and solving——Least Squares</vt:lpstr>
      <vt:lpstr>Modelling and solving——Least Squares</vt:lpstr>
      <vt:lpstr>Modelling and solving——Least Squares</vt:lpstr>
      <vt:lpstr>Problem Analysis  and Improvement</vt:lpstr>
      <vt:lpstr>Problem Analysis and Improvement</vt:lpstr>
      <vt:lpstr>PowerPoint 演示文稿</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LeungCar✌</cp:lastModifiedBy>
  <cp:revision>92</cp:revision>
  <cp:lastPrinted>2020-02-17T16:00:00Z</cp:lastPrinted>
  <dcterms:created xsi:type="dcterms:W3CDTF">2020-02-17T16:00:00Z</dcterms:created>
  <dcterms:modified xsi:type="dcterms:W3CDTF">2023-12-16T07:25:09Z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ContentTypeId">
    <vt:lpwstr>0x010100D1443A8EF62DE444B1FF07917E22EF72</vt:lpwstr>
  </property>
  <property fmtid="{D5CDD505-2E9C-101B-9397-08002B2CF9AE}" pid="4" name="ICV">
    <vt:lpwstr>58178A1045B048F3BAA190845ACAA5E9_13</vt:lpwstr>
  </property>
  <property fmtid="{D5CDD505-2E9C-101B-9397-08002B2CF9AE}" pid="5" name="KSOProductBuildVer">
    <vt:lpwstr>2052-12.1.0.15990</vt:lpwstr>
  </property>
</Properties>
</file>